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mk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4118" r:id="rId2"/>
    <p:sldMasterId id="2147484158" r:id="rId3"/>
    <p:sldMasterId id="2147485737" r:id="rId4"/>
    <p:sldMasterId id="2147485762" r:id="rId5"/>
    <p:sldMasterId id="2147487456" r:id="rId6"/>
    <p:sldMasterId id="2147487463" r:id="rId7"/>
    <p:sldMasterId id="2147487475" r:id="rId8"/>
    <p:sldMasterId id="2147487487" r:id="rId9"/>
  </p:sldMasterIdLst>
  <p:notesMasterIdLst>
    <p:notesMasterId r:id="rId53"/>
  </p:notesMasterIdLst>
  <p:handoutMasterIdLst>
    <p:handoutMasterId r:id="rId54"/>
  </p:handoutMasterIdLst>
  <p:sldIdLst>
    <p:sldId id="298" r:id="rId10"/>
    <p:sldId id="677" r:id="rId11"/>
    <p:sldId id="694" r:id="rId12"/>
    <p:sldId id="697" r:id="rId13"/>
    <p:sldId id="700" r:id="rId14"/>
    <p:sldId id="701" r:id="rId15"/>
    <p:sldId id="702" r:id="rId16"/>
    <p:sldId id="748" r:id="rId17"/>
    <p:sldId id="695" r:id="rId18"/>
    <p:sldId id="704" r:id="rId19"/>
    <p:sldId id="703" r:id="rId20"/>
    <p:sldId id="745" r:id="rId21"/>
    <p:sldId id="716" r:id="rId22"/>
    <p:sldId id="735" r:id="rId23"/>
    <p:sldId id="737" r:id="rId24"/>
    <p:sldId id="742" r:id="rId25"/>
    <p:sldId id="739" r:id="rId26"/>
    <p:sldId id="740" r:id="rId27"/>
    <p:sldId id="736" r:id="rId28"/>
    <p:sldId id="718" r:id="rId29"/>
    <p:sldId id="719" r:id="rId30"/>
    <p:sldId id="720" r:id="rId31"/>
    <p:sldId id="717" r:id="rId32"/>
    <p:sldId id="725" r:id="rId33"/>
    <p:sldId id="726" r:id="rId34"/>
    <p:sldId id="727" r:id="rId35"/>
    <p:sldId id="728" r:id="rId36"/>
    <p:sldId id="729" r:id="rId37"/>
    <p:sldId id="730" r:id="rId38"/>
    <p:sldId id="731" r:id="rId39"/>
    <p:sldId id="732" r:id="rId40"/>
    <p:sldId id="734" r:id="rId41"/>
    <p:sldId id="741" r:id="rId42"/>
    <p:sldId id="746" r:id="rId43"/>
    <p:sldId id="654" r:id="rId44"/>
    <p:sldId id="744" r:id="rId45"/>
    <p:sldId id="692" r:id="rId46"/>
    <p:sldId id="707" r:id="rId47"/>
    <p:sldId id="708" r:id="rId48"/>
    <p:sldId id="709" r:id="rId49"/>
    <p:sldId id="710" r:id="rId50"/>
    <p:sldId id="711" r:id="rId51"/>
    <p:sldId id="747" r:id="rId52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9900"/>
    <a:srgbClr val="0099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7" autoAdjust="0"/>
    <p:restoredTop sz="90119" autoAdjust="0"/>
  </p:normalViewPr>
  <p:slideViewPr>
    <p:cSldViewPr>
      <p:cViewPr varScale="1">
        <p:scale>
          <a:sx n="68" d="100"/>
          <a:sy n="68" d="100"/>
        </p:scale>
        <p:origin x="148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heme" Target="theme/theme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7884C6F-B6AC-42AE-B9C1-D0CFBAB1F008}" type="datetimeFigureOut">
              <a:rPr lang="pt-BR"/>
              <a:pPr>
                <a:defRPr/>
              </a:pPr>
              <a:t>20/03/2025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94F41C-C850-4FC0-AC2F-F4CD41E362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851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cs-CZ" altLang="pt-B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cs-CZ" altLang="pt-BR"/>
          </a:p>
        </p:txBody>
      </p:sp>
      <p:sp>
        <p:nvSpPr>
          <p:cNvPr id="172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pt-BR" noProof="0" smtClean="0"/>
              <a:t>Kliknite sem a upravte štýly predlohy textu.</a:t>
            </a:r>
          </a:p>
          <a:p>
            <a:pPr lvl="1"/>
            <a:r>
              <a:rPr lang="cs-CZ" altLang="pt-BR" noProof="0" smtClean="0"/>
              <a:t>Druhá úroveň</a:t>
            </a:r>
          </a:p>
          <a:p>
            <a:pPr lvl="2"/>
            <a:r>
              <a:rPr lang="cs-CZ" altLang="pt-BR" noProof="0" smtClean="0"/>
              <a:t>Tretia úroveň</a:t>
            </a:r>
          </a:p>
          <a:p>
            <a:pPr lvl="3"/>
            <a:r>
              <a:rPr lang="cs-CZ" altLang="pt-BR" noProof="0" smtClean="0"/>
              <a:t>Štvrtá úroveň</a:t>
            </a:r>
          </a:p>
          <a:p>
            <a:pPr lvl="4"/>
            <a:r>
              <a:rPr lang="cs-CZ" altLang="pt-BR" noProof="0" smtClean="0"/>
              <a:t>Piata úroveň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cs-CZ" altLang="pt-B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7B1C877-088C-41EF-BFFE-083A18EEA9B6}" type="slidenum">
              <a:rPr lang="cs-CZ" altLang="pt-BR"/>
              <a:pPr>
                <a:defRPr/>
              </a:pPr>
              <a:t>‹nº›</a:t>
            </a:fld>
            <a:endParaRPr lang="cs-CZ" altLang="pt-BR"/>
          </a:p>
        </p:txBody>
      </p:sp>
    </p:spTree>
    <p:extLst>
      <p:ext uri="{BB962C8B-B14F-4D97-AF65-F5344CB8AC3E}">
        <p14:creationId xmlns:p14="http://schemas.microsoft.com/office/powerpoint/2010/main" val="39433287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 https://portal1.snirh.gov.br/ana/apps/storymaps/stories/1d27ae7adb7f4baeb224d5893cc21730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B1C877-088C-41EF-BFFE-083A18EEA9B6}" type="slidenum">
              <a:rPr lang="cs-CZ" altLang="pt-BR" smtClean="0"/>
              <a:pPr>
                <a:defRPr/>
              </a:pPr>
              <a:t>11</a:t>
            </a:fld>
            <a:endParaRPr lang="cs-CZ" altLang="pt-BR"/>
          </a:p>
        </p:txBody>
      </p:sp>
    </p:spTree>
    <p:extLst>
      <p:ext uri="{BB962C8B-B14F-4D97-AF65-F5344CB8AC3E}">
        <p14:creationId xmlns:p14="http://schemas.microsoft.com/office/powerpoint/2010/main" val="172014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61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/>
          </a:p>
        </p:txBody>
      </p:sp>
      <p:sp>
        <p:nvSpPr>
          <p:cNvPr id="17613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1363" indent="-284163" defTabSz="9588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1413" indent="-225425" defTabSz="9588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8613" indent="-225425" defTabSz="9588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5813" indent="-225425" defTabSz="9588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3013" indent="-225425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0213" indent="-225425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7413" indent="-225425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4613" indent="-225425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04D3456-55CA-4533-9358-7E9F5EAF0C85}" type="slidenum">
              <a:rPr lang="pt-BR" altLang="pt-BR" sz="1300" smtClean="0">
                <a:solidFill>
                  <a:srgbClr val="000000"/>
                </a:solidFill>
                <a:latin typeface="Times New Roman" pitchFamily="18" charset="0"/>
              </a:rPr>
              <a:pPr/>
              <a:t>14</a:t>
            </a:fld>
            <a:endParaRPr lang="pt-BR" altLang="pt-BR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488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71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/>
          </a:p>
        </p:txBody>
      </p:sp>
      <p:sp>
        <p:nvSpPr>
          <p:cNvPr id="17715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1363" indent="-284163" defTabSz="9588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1413" indent="-225425" defTabSz="9588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8613" indent="-225425" defTabSz="9588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5813" indent="-225425" defTabSz="9588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3013" indent="-225425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0213" indent="-225425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7413" indent="-225425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4613" indent="-225425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8B4385F-04EA-4BAC-94B1-23BFDDC6BF6F}" type="slidenum">
              <a:rPr lang="pt-BR" altLang="pt-BR" sz="1300" smtClean="0">
                <a:solidFill>
                  <a:srgbClr val="000000"/>
                </a:solidFill>
                <a:latin typeface="Times New Roman" pitchFamily="18" charset="0"/>
              </a:rPr>
              <a:pPr/>
              <a:t>15</a:t>
            </a:fld>
            <a:endParaRPr lang="pt-BR" altLang="pt-BR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838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71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/>
          </a:p>
        </p:txBody>
      </p:sp>
      <p:sp>
        <p:nvSpPr>
          <p:cNvPr id="17715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1363" indent="-284163" defTabSz="9588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1413" indent="-225425" defTabSz="9588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8613" indent="-225425" defTabSz="9588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5813" indent="-225425" defTabSz="9588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3013" indent="-225425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0213" indent="-225425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7413" indent="-225425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4613" indent="-225425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8B4385F-04EA-4BAC-94B1-23BFDDC6BF6F}" type="slidenum">
              <a:rPr lang="pt-BR" altLang="pt-BR" sz="1300" smtClean="0">
                <a:solidFill>
                  <a:srgbClr val="000000"/>
                </a:solidFill>
                <a:latin typeface="Times New Roman" pitchFamily="18" charset="0"/>
              </a:rPr>
              <a:pPr/>
              <a:t>16</a:t>
            </a:fld>
            <a:endParaRPr lang="pt-BR" altLang="pt-BR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05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Explicar um pouco o SIAGAS</a:t>
            </a:r>
          </a:p>
          <a:p>
            <a:r>
              <a:rPr lang="pt-BR" dirty="0"/>
              <a:t>Conectividade das GW com SW, crescente demanda de GW, e uso da GW para uso doméstico.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87571-D6CD-49EE-B878-B3353476A4EF}" type="slidenum">
              <a:rPr lang="pt-BR" smtClean="0">
                <a:solidFill>
                  <a:prstClr val="black"/>
                </a:solidFill>
              </a:rPr>
              <a:pPr/>
              <a:t>20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43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Maneira clássica de descrever a altura da margem do rio</a:t>
            </a:r>
            <a:br>
              <a:rPr lang="pt-BR" dirty="0"/>
            </a:br>
            <a:r>
              <a:rPr lang="pt-BR" dirty="0"/>
              <a:t>Separação em biomas; consideração da altura da margem entre a vazão de inundação (Q1,58) – vazão de estiagem (Q95)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87571-D6CD-49EE-B878-B3353476A4EF}" type="slidenum">
              <a:rPr lang="pt-BR" smtClean="0">
                <a:solidFill>
                  <a:prstClr val="black"/>
                </a:solidFill>
              </a:rPr>
              <a:pPr/>
              <a:t>21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95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991A8-931D-43CE-B3BA-140287013B6F}" type="slidenum">
              <a:rPr lang="pt-BR" smtClean="0">
                <a:solidFill>
                  <a:prstClr val="black"/>
                </a:solidFill>
              </a:rPr>
              <a:pPr/>
              <a:t>30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79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991A8-931D-43CE-B3BA-140287013B6F}" type="slidenum">
              <a:rPr lang="pt-BR" smtClean="0">
                <a:solidFill>
                  <a:prstClr val="black"/>
                </a:solidFill>
              </a:rPr>
              <a:pPr/>
              <a:t>33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723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692713"/>
            <a:ext cx="7772400" cy="1470025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endParaRPr lang="pt-BR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234888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omic Sans MS" panose="030F0702030302020204" pitchFamily="66" charset="0"/>
              </a:defRPr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294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504825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67545" y="1052736"/>
            <a:ext cx="8229600" cy="44259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3413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549061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504825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67545" y="1052736"/>
            <a:ext cx="8229600" cy="44259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2822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8" y="1052513"/>
            <a:ext cx="2057400" cy="5073650"/>
          </a:xfrm>
        </p:spPr>
        <p:txBody>
          <a:bodyPr vert="eaVert"/>
          <a:lstStyle>
            <a:lvl1pPr>
              <a:defRPr sz="32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7" y="1052513"/>
            <a:ext cx="6019800" cy="50736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0293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2674"/>
            <a:ext cx="8229600" cy="504825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124748"/>
            <a:ext cx="8229600" cy="5001419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219507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8" y="1052513"/>
            <a:ext cx="2057400" cy="5073650"/>
          </a:xfrm>
        </p:spPr>
        <p:txBody>
          <a:bodyPr vert="eaVert"/>
          <a:lstStyle>
            <a:lvl1pPr>
              <a:defRPr sz="32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7" y="1052513"/>
            <a:ext cx="6019800" cy="50736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991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2674"/>
            <a:ext cx="8229600" cy="504825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124748"/>
            <a:ext cx="8229600" cy="5001419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3407995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9881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244" y="4406928"/>
            <a:ext cx="7772400" cy="1362075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244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074286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352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1517" y="1600206"/>
            <a:ext cx="40352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201344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11" y="1535114"/>
            <a:ext cx="40402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11" y="2174875"/>
            <a:ext cx="40402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4892" y="1535114"/>
            <a:ext cx="4041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4892" y="2174875"/>
            <a:ext cx="4041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61266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916157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458246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243" cy="11620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4774" y="273072"/>
            <a:ext cx="51120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24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663355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504825"/>
          </a:xfrm>
        </p:spPr>
        <p:txBody>
          <a:bodyPr/>
          <a:lstStyle>
            <a:lvl1pPr>
              <a:defRPr sz="3200" b="1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5" y="980728"/>
            <a:ext cx="8229600" cy="442595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  <a:lvl2pPr>
              <a:defRPr>
                <a:latin typeface="Comic Sans MS" panose="030F0702030302020204" pitchFamily="66" charset="0"/>
              </a:defRPr>
            </a:lvl2pPr>
            <a:lvl3pPr>
              <a:defRPr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2468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357" y="4800600"/>
            <a:ext cx="5486400" cy="566738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357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357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525479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823325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10" y="274658"/>
            <a:ext cx="2057400" cy="58515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3174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479191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5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892602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3342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06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244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244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733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352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1517" y="1600206"/>
            <a:ext cx="40352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8570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10" y="1535114"/>
            <a:ext cx="40402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10" y="2174875"/>
            <a:ext cx="40402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4892" y="1535114"/>
            <a:ext cx="4041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4892" y="2174875"/>
            <a:ext cx="4041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1251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953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636935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83672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omic Sans MS" panose="030F0702030302020204" pitchFamily="66" charset="0"/>
              </a:defRPr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36782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958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24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4774" y="273062"/>
            <a:ext cx="51120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24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7271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357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357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357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1006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40289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5" y="115898"/>
            <a:ext cx="2057400" cy="601027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5898"/>
            <a:ext cx="6013174" cy="601027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557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115898"/>
            <a:ext cx="8229600" cy="60102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6610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35287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51517" y="1600200"/>
            <a:ext cx="4035287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51517" y="3938599"/>
            <a:ext cx="4035287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444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4569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6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DD2F6E7-DA2E-46AE-B681-6BFEBB830F6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072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313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7563"/>
            <a:ext cx="8229600" cy="504825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7" y="875258"/>
            <a:ext cx="4038600" cy="4425950"/>
          </a:xfrm>
        </p:spPr>
        <p:txBody>
          <a:bodyPr/>
          <a:lstStyle>
            <a:lvl1pPr>
              <a:defRPr sz="2800">
                <a:latin typeface="Comic Sans MS" panose="030F0702030302020204" pitchFamily="66" charset="0"/>
              </a:defRPr>
            </a:lvl1pPr>
            <a:lvl2pPr>
              <a:defRPr sz="2400">
                <a:latin typeface="Comic Sans MS" panose="030F0702030302020204" pitchFamily="66" charset="0"/>
              </a:defRPr>
            </a:lvl2pPr>
            <a:lvl3pPr>
              <a:defRPr sz="2000">
                <a:latin typeface="Comic Sans MS" panose="030F0702030302020204" pitchFamily="66" charset="0"/>
              </a:defRPr>
            </a:lvl3pPr>
            <a:lvl4pPr>
              <a:defRPr sz="1800">
                <a:latin typeface="Comic Sans MS" panose="030F0702030302020204" pitchFamily="66" charset="0"/>
              </a:defRPr>
            </a:lvl4pPr>
            <a:lvl5pPr>
              <a:defRPr sz="1800">
                <a:latin typeface="Comic Sans MS" panose="030F0702030302020204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7" y="875258"/>
            <a:ext cx="4038600" cy="4425950"/>
          </a:xfrm>
        </p:spPr>
        <p:txBody>
          <a:bodyPr/>
          <a:lstStyle>
            <a:lvl1pPr>
              <a:defRPr sz="2800">
                <a:latin typeface="Comic Sans MS" panose="030F0702030302020204" pitchFamily="66" charset="0"/>
              </a:defRPr>
            </a:lvl1pPr>
            <a:lvl2pPr>
              <a:defRPr sz="2400">
                <a:latin typeface="Comic Sans MS" panose="030F0702030302020204" pitchFamily="66" charset="0"/>
              </a:defRPr>
            </a:lvl2pPr>
            <a:lvl3pPr>
              <a:defRPr sz="2000">
                <a:latin typeface="Comic Sans MS" panose="030F0702030302020204" pitchFamily="66" charset="0"/>
              </a:defRPr>
            </a:lvl3pPr>
            <a:lvl4pPr>
              <a:defRPr sz="1800">
                <a:latin typeface="Comic Sans MS" panose="030F0702030302020204" pitchFamily="66" charset="0"/>
              </a:defRPr>
            </a:lvl4pPr>
            <a:lvl5pPr>
              <a:defRPr sz="1800">
                <a:latin typeface="Comic Sans MS" panose="030F0702030302020204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6123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1829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243" y="440691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24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597054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3" y="1600204"/>
            <a:ext cx="403528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1517" y="1600204"/>
            <a:ext cx="403528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767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5" y="1535113"/>
            <a:ext cx="404025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5" y="2174875"/>
            <a:ext cx="404025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4892" y="1535113"/>
            <a:ext cx="404191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4892" y="2174875"/>
            <a:ext cx="404191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62478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744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9144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24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4774" y="273053"/>
            <a:ext cx="511202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24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96482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357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357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357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238882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73552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2" y="274643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317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028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8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8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4123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9117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6311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24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24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38052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352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1517" y="1600206"/>
            <a:ext cx="40352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65447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5" y="1535113"/>
            <a:ext cx="40402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5" y="2174875"/>
            <a:ext cx="40402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4892" y="1535113"/>
            <a:ext cx="4041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4892" y="2174875"/>
            <a:ext cx="4041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5662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248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62742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24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4774" y="273057"/>
            <a:ext cx="51120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24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9315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357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357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357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56169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691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1903"/>
            <a:ext cx="8229600" cy="504825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12387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4" y="115895"/>
            <a:ext cx="2057400" cy="601027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5895"/>
            <a:ext cx="6013174" cy="601027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3451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115895"/>
            <a:ext cx="8229600" cy="60102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61729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35287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51517" y="1600200"/>
            <a:ext cx="4035287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51517" y="3938599"/>
            <a:ext cx="4035287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70166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68506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09ED-5DCD-4173-ADD3-38C51F4AE414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364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D763CFD7-8BAE-D5F4-4826-DA5549B750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" y="0"/>
            <a:ext cx="9129506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C6A3FA6-B02C-F831-49D4-8CC692F51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4B76A50-FD6C-615C-91DD-1FBA6F6D9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AB48D2-7DDC-7F11-F307-FB197B22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4379" y="6232230"/>
            <a:ext cx="98401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2B09ED-5DCD-4173-ADD3-38C51F4AE414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9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004308E9-D897-6E37-2AAB-F82280F1E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1399"/>
            <a:ext cx="9245279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0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4E3C9BC9-B150-06CD-A4AD-9E937B864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" y="0"/>
            <a:ext cx="9134111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C0A672E-F3DD-786F-A629-DA0DF5F07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0401AF3-3D6C-C6F4-E07B-0EFAAD10C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3E25D38-CD83-5712-EDD0-20956275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09ED-5DCD-4173-ADD3-38C51F4AE414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C2485356-B31D-6AD1-6057-EDAB2CD664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B54BC92-9FAC-3242-9F15-DA2E950A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37CA52BB-D049-B045-B90D-D945694DE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D4D5DE39-0185-694D-BB2D-D58C551D1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AFD7E-10BB-4AED-98D8-333ED3266D88}" type="datetime1">
              <a:rPr lang="pt-BR" smtClean="0"/>
              <a:pPr/>
              <a:t>20/03/2025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8D0A3AA9-E73A-A740-A4EB-223E114F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4C26074B-5E9C-AD49-BEE0-49BDCE04A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812B1-0F58-7749-8DA2-8644561A7A68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3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839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552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231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887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849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024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657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435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659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413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2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2" y="27306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1962174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128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F4DDCB19-CDBE-4B7D-9C39-A48B58B2102C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20/03/2025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pt-BR">
                <a:solidFill>
                  <a:prstClr val="black">
                    <a:tint val="75000"/>
                  </a:prstClr>
                </a:solidFill>
              </a:rPr>
              <a:t>LHC - PPGSHS - EESC/USP</a:t>
            </a: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329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8BDF29FB-D5F6-4075-AB8E-03D0F7C75844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20/03/2025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pt-BR">
                <a:solidFill>
                  <a:prstClr val="black">
                    <a:tint val="75000"/>
                  </a:prstClr>
                </a:solidFill>
              </a:rPr>
              <a:t>LHC - PPGSHS - EESC/USP</a:t>
            </a: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792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8510C104-C2E6-4902-8F00-D33DCA97DD1B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20/03/2025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r>
              <a:rPr lang="pt-BR">
                <a:solidFill>
                  <a:prstClr val="black">
                    <a:tint val="75000"/>
                  </a:prstClr>
                </a:solidFill>
              </a:rPr>
              <a:t>LHC - PPGSHS - EESC/USP</a:t>
            </a: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1664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8A57-E968-4B4D-B462-65AAD823F4DF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20/03/2025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>
                <a:solidFill>
                  <a:prstClr val="black">
                    <a:tint val="75000"/>
                  </a:prstClr>
                </a:solidFill>
              </a:rPr>
              <a:t>LHC - PPGSHS - EESC/USP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067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35887-9B05-47B7-9DD7-A4F51EA39A29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20/03/2025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>
                <a:solidFill>
                  <a:prstClr val="black">
                    <a:tint val="75000"/>
                  </a:prstClr>
                </a:solidFill>
              </a:rPr>
              <a:t>LHC - PPGSHS - EESC/USP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885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FB49-D5F4-49F8-99F3-DFEC05F2DC6E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20/03/2025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>
                <a:solidFill>
                  <a:prstClr val="black">
                    <a:tint val="75000"/>
                  </a:prstClr>
                </a:solidFill>
              </a:rPr>
              <a:t>LHC - PPGSHS - EESC/USP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126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1E67-DD37-4D7C-8D23-554D3D3B94EA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20/03/2025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>
                <a:solidFill>
                  <a:prstClr val="black">
                    <a:tint val="75000"/>
                  </a:prstClr>
                </a:solidFill>
              </a:rPr>
              <a:t>LHC - PPGSHS - EESC/USP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908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5945-A15C-4206-9BA8-01235EDA7A06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20/03/2025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>
                <a:solidFill>
                  <a:prstClr val="black">
                    <a:tint val="75000"/>
                  </a:prstClr>
                </a:solidFill>
              </a:rPr>
              <a:t>LHC - PPGSHS - EESC/USP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831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F86D8-FA84-4D84-8A69-E7E748B43531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20/03/2025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>
                <a:solidFill>
                  <a:prstClr val="black">
                    <a:tint val="75000"/>
                  </a:prstClr>
                </a:solidFill>
              </a:rPr>
              <a:t>LHC - PPGSHS - EESC/USP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9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018203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AFB3-54E8-498D-8578-0430A5361AB3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20/03/2025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>
                <a:solidFill>
                  <a:prstClr val="black">
                    <a:tint val="75000"/>
                  </a:prstClr>
                </a:solidFill>
              </a:rPr>
              <a:t>LHC - PPGSHS - EESC/USP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896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84F-74B8-4880-8250-F945F6537E8D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20/03/2025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>
                <a:solidFill>
                  <a:prstClr val="black">
                    <a:tint val="75000"/>
                  </a:prstClr>
                </a:solidFill>
              </a:rPr>
              <a:t>LHC - PPGSHS - EESC/USP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448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692713"/>
            <a:ext cx="7772400" cy="1470025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endParaRPr lang="pt-BR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234888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omic Sans MS" panose="030F0702030302020204" pitchFamily="66" charset="0"/>
              </a:defRPr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3524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504825"/>
          </a:xfrm>
        </p:spPr>
        <p:txBody>
          <a:bodyPr/>
          <a:lstStyle>
            <a:lvl1pPr>
              <a:defRPr sz="3200" b="1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5" y="980728"/>
            <a:ext cx="8229600" cy="442595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  <a:lvl2pPr>
              <a:defRPr>
                <a:latin typeface="Comic Sans MS" panose="030F0702030302020204" pitchFamily="66" charset="0"/>
              </a:defRPr>
            </a:lvl2pPr>
            <a:lvl3pPr>
              <a:defRPr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60508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636935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83672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omic Sans MS" panose="030F0702030302020204" pitchFamily="66" charset="0"/>
              </a:defRPr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4155277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7563"/>
            <a:ext cx="8229600" cy="504825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7" y="875258"/>
            <a:ext cx="4038600" cy="4425950"/>
          </a:xfrm>
        </p:spPr>
        <p:txBody>
          <a:bodyPr/>
          <a:lstStyle>
            <a:lvl1pPr>
              <a:defRPr sz="2800">
                <a:latin typeface="Comic Sans MS" panose="030F0702030302020204" pitchFamily="66" charset="0"/>
              </a:defRPr>
            </a:lvl1pPr>
            <a:lvl2pPr>
              <a:defRPr sz="2400">
                <a:latin typeface="Comic Sans MS" panose="030F0702030302020204" pitchFamily="66" charset="0"/>
              </a:defRPr>
            </a:lvl2pPr>
            <a:lvl3pPr>
              <a:defRPr sz="2000">
                <a:latin typeface="Comic Sans MS" panose="030F0702030302020204" pitchFamily="66" charset="0"/>
              </a:defRPr>
            </a:lvl3pPr>
            <a:lvl4pPr>
              <a:defRPr sz="1800">
                <a:latin typeface="Comic Sans MS" panose="030F0702030302020204" pitchFamily="66" charset="0"/>
              </a:defRPr>
            </a:lvl4pPr>
            <a:lvl5pPr>
              <a:defRPr sz="1800">
                <a:latin typeface="Comic Sans MS" panose="030F0702030302020204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7" y="875258"/>
            <a:ext cx="4038600" cy="4425950"/>
          </a:xfrm>
        </p:spPr>
        <p:txBody>
          <a:bodyPr/>
          <a:lstStyle>
            <a:lvl1pPr>
              <a:defRPr sz="2800">
                <a:latin typeface="Comic Sans MS" panose="030F0702030302020204" pitchFamily="66" charset="0"/>
              </a:defRPr>
            </a:lvl1pPr>
            <a:lvl2pPr>
              <a:defRPr sz="2400">
                <a:latin typeface="Comic Sans MS" panose="030F0702030302020204" pitchFamily="66" charset="0"/>
              </a:defRPr>
            </a:lvl2pPr>
            <a:lvl3pPr>
              <a:defRPr sz="2000">
                <a:latin typeface="Comic Sans MS" panose="030F0702030302020204" pitchFamily="66" charset="0"/>
              </a:defRPr>
            </a:lvl3pPr>
            <a:lvl4pPr>
              <a:defRPr sz="1800">
                <a:latin typeface="Comic Sans MS" panose="030F0702030302020204" pitchFamily="66" charset="0"/>
              </a:defRPr>
            </a:lvl4pPr>
            <a:lvl5pPr>
              <a:defRPr sz="1800">
                <a:latin typeface="Comic Sans MS" panose="030F0702030302020204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76616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8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8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74430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1903"/>
            <a:ext cx="8229600" cy="504825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34414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576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2" y="27306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1104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7" descr="Sansbvcbdsfstitre-1sdfsfsd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52521"/>
            <a:ext cx="82296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0213"/>
            <a:ext cx="82296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dirty="0" smtClean="0"/>
              <a:t>Click to edit Master text styles</a:t>
            </a:r>
          </a:p>
          <a:p>
            <a:pPr lvl="1"/>
            <a:r>
              <a:rPr lang="en-US" altLang="pt-BR" dirty="0" smtClean="0"/>
              <a:t>Second level</a:t>
            </a:r>
          </a:p>
          <a:p>
            <a:pPr lvl="2"/>
            <a:r>
              <a:rPr lang="en-US" altLang="pt-BR" dirty="0" smtClean="0"/>
              <a:t>Third level</a:t>
            </a:r>
          </a:p>
          <a:p>
            <a:pPr lvl="3"/>
            <a:r>
              <a:rPr lang="en-US" altLang="pt-BR" dirty="0" smtClean="0"/>
              <a:t>Fourth level</a:t>
            </a:r>
          </a:p>
          <a:p>
            <a:pPr lvl="4"/>
            <a:r>
              <a:rPr lang="en-US" altLang="pt-BR" dirty="0" smtClean="0"/>
              <a:t>Fifth level</a:t>
            </a:r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6351" y="6381750"/>
            <a:ext cx="38449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5715" rIns="91430" bIns="4571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 smtClean="0"/>
              <a:t>SIPAS</a:t>
            </a:r>
            <a:endParaRPr lang="pt-BR" altLang="pt-BR" sz="1200" dirty="0" smtClean="0">
              <a:latin typeface="Comic Sans MS" pitchFamily="66" charset="0"/>
              <a:cs typeface="Arial" charset="0"/>
            </a:endParaRPr>
          </a:p>
          <a:p>
            <a:pPr algn="ctr">
              <a:defRPr/>
            </a:pPr>
            <a:r>
              <a:rPr lang="pt-BR" altLang="pt-BR" sz="1200" dirty="0" smtClean="0">
                <a:latin typeface="Comic Sans MS" pitchFamily="66" charset="0"/>
                <a:cs typeface="+mn-cs"/>
              </a:rPr>
              <a:t>20 de março de 2025</a:t>
            </a:r>
            <a:endParaRPr lang="en-US" altLang="pt-BR" sz="1200" dirty="0" smtClean="0">
              <a:latin typeface="Comic Sans MS" pitchFamily="66" charset="0"/>
              <a:cs typeface="+mn-cs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6"/>
          <a:stretch>
            <a:fillRect/>
          </a:stretch>
        </p:blipFill>
        <p:spPr bwMode="auto">
          <a:xfrm>
            <a:off x="8388354" y="6381750"/>
            <a:ext cx="7667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4"/>
          </p:nvPr>
        </p:nvSpPr>
        <p:spPr>
          <a:xfrm>
            <a:off x="3543300" y="64150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B75D3-3627-474A-B96E-B33C5D2DE187}" type="slidenum">
              <a:rPr lang="pt-BR" smtClean="0"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15" r:id="rId1"/>
    <p:sldLayoutId id="2147487216" r:id="rId2"/>
    <p:sldLayoutId id="2147487217" r:id="rId3"/>
    <p:sldLayoutId id="2147487218" r:id="rId4"/>
    <p:sldLayoutId id="2147487219" r:id="rId5"/>
    <p:sldLayoutId id="2147487220" r:id="rId6"/>
    <p:sldLayoutId id="2147487221" r:id="rId7"/>
    <p:sldLayoutId id="2147487222" r:id="rId8"/>
    <p:sldLayoutId id="2147487223" r:id="rId9"/>
    <p:sldLayoutId id="2147487224" r:id="rId10"/>
    <p:sldLayoutId id="2147487225" r:id="rId11"/>
    <p:sldLayoutId id="214748722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" descr="aquifer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0188"/>
            <a:ext cx="10668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pic>
        <p:nvPicPr>
          <p:cNvPr id="8198" name="Picture 7" descr="logo-usp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 r="23894" b="29073"/>
          <a:stretch>
            <a:fillRect/>
          </a:stretch>
        </p:blipFill>
        <p:spPr bwMode="auto">
          <a:xfrm>
            <a:off x="8413754" y="6586538"/>
            <a:ext cx="7667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Line 10"/>
          <p:cNvSpPr>
            <a:spLocks noChangeShapeType="1"/>
          </p:cNvSpPr>
          <p:nvPr userDrawn="1"/>
        </p:nvSpPr>
        <p:spPr bwMode="auto">
          <a:xfrm>
            <a:off x="1254125" y="1089025"/>
            <a:ext cx="7035800" cy="0"/>
          </a:xfrm>
          <a:prstGeom prst="line">
            <a:avLst/>
          </a:prstGeom>
          <a:noFill/>
          <a:ln w="349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>
            <a:spAutoFit/>
          </a:bodyPr>
          <a:lstStyle/>
          <a:p>
            <a:endParaRPr lang="pt-BR"/>
          </a:p>
        </p:txBody>
      </p:sp>
      <p:sp>
        <p:nvSpPr>
          <p:cNvPr id="1030" name="Rectangle 9"/>
          <p:cNvSpPr>
            <a:spLocks noChangeArrowheads="1"/>
          </p:cNvSpPr>
          <p:nvPr userDrawn="1"/>
        </p:nvSpPr>
        <p:spPr bwMode="auto">
          <a:xfrm>
            <a:off x="128588" y="623888"/>
            <a:ext cx="1114425" cy="493712"/>
          </a:xfrm>
          <a:prstGeom prst="rect">
            <a:avLst/>
          </a:prstGeom>
          <a:noFill/>
          <a:ln w="349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0" tIns="45715" rIns="91430" bIns="45715" anchor="ctr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pt-BR" altLang="pt-BR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8" r:id="rId1"/>
    <p:sldLayoutId id="2147487359" r:id="rId2"/>
    <p:sldLayoutId id="2147487360" r:id="rId3"/>
    <p:sldLayoutId id="2147487361" r:id="rId4"/>
    <p:sldLayoutId id="2147487362" r:id="rId5"/>
    <p:sldLayoutId id="2147487363" r:id="rId6"/>
    <p:sldLayoutId id="2147487364" r:id="rId7"/>
    <p:sldLayoutId id="2147487365" r:id="rId8"/>
    <p:sldLayoutId id="2147487366" r:id="rId9"/>
    <p:sldLayoutId id="2147487367" r:id="rId10"/>
    <p:sldLayoutId id="2147487368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accent1"/>
            </a:gs>
            <a:gs pos="50000">
              <a:srgbClr val="FFFFFF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título mestre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200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0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222" name="Line 7"/>
          <p:cNvSpPr>
            <a:spLocks noChangeShapeType="1"/>
          </p:cNvSpPr>
          <p:nvPr/>
        </p:nvSpPr>
        <p:spPr bwMode="auto">
          <a:xfrm>
            <a:off x="1474789" y="1052513"/>
            <a:ext cx="7115175" cy="0"/>
          </a:xfrm>
          <a:prstGeom prst="line">
            <a:avLst/>
          </a:prstGeom>
          <a:noFill/>
          <a:ln w="3492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>
            <a:spAutoFit/>
          </a:bodyPr>
          <a:lstStyle/>
          <a:p>
            <a:endParaRPr lang="pt-BR"/>
          </a:p>
        </p:txBody>
      </p:sp>
      <p:pic>
        <p:nvPicPr>
          <p:cNvPr id="9223" name="Picture 8" descr="logo_04_onçaFinal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4" y="127002"/>
            <a:ext cx="1331912" cy="1247775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9" descr="logo-us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 r="23894" b="29073"/>
          <a:stretch>
            <a:fillRect/>
          </a:stretch>
        </p:blipFill>
        <p:spPr bwMode="auto">
          <a:xfrm>
            <a:off x="8413754" y="6586538"/>
            <a:ext cx="7667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369" r:id="rId1"/>
    <p:sldLayoutId id="2147487370" r:id="rId2"/>
    <p:sldLayoutId id="2147487371" r:id="rId3"/>
    <p:sldLayoutId id="2147487372" r:id="rId4"/>
    <p:sldLayoutId id="2147487373" r:id="rId5"/>
    <p:sldLayoutId id="2147487374" r:id="rId6"/>
    <p:sldLayoutId id="2147487375" r:id="rId7"/>
    <p:sldLayoutId id="2147487376" r:id="rId8"/>
    <p:sldLayoutId id="2147487377" r:id="rId9"/>
    <p:sldLayoutId id="2147487378" r:id="rId10"/>
    <p:sldLayoutId id="2147487379" r:id="rId11"/>
    <p:sldLayoutId id="2147487380" r:id="rId12"/>
    <p:sldLayoutId id="2147487381" r:id="rId13"/>
    <p:sldLayoutId id="2147487382" r:id="rId14"/>
    <p:sldLayoutId id="2147487383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5pPr>
      <a:lvl6pPr marL="457153" algn="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6pPr>
      <a:lvl7pPr marL="914305" algn="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7pPr>
      <a:lvl8pPr marL="1371458" algn="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8pPr>
      <a:lvl9pPr marL="1828610" algn="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7276" r:id="rId1"/>
    <p:sldLayoutId id="2147487277" r:id="rId2"/>
    <p:sldLayoutId id="2147487278" r:id="rId3"/>
    <p:sldLayoutId id="2147487279" r:id="rId4"/>
    <p:sldLayoutId id="2147487280" r:id="rId5"/>
    <p:sldLayoutId id="2147487281" r:id="rId6"/>
    <p:sldLayoutId id="2147487282" r:id="rId7"/>
    <p:sldLayoutId id="2147487283" r:id="rId8"/>
    <p:sldLayoutId id="2147487284" r:id="rId9"/>
    <p:sldLayoutId id="2147487285" r:id="rId10"/>
    <p:sldLayoutId id="21474872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accent1"/>
            </a:gs>
            <a:gs pos="50000">
              <a:srgbClr val="FFFFFF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título mestre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200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0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1474789" y="1052513"/>
            <a:ext cx="7115175" cy="0"/>
          </a:xfrm>
          <a:prstGeom prst="line">
            <a:avLst/>
          </a:prstGeom>
          <a:noFill/>
          <a:ln w="3492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15367" name="Picture 8" descr="logo_04_onçaFinal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4" y="127002"/>
            <a:ext cx="1331912" cy="1247775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6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6480175"/>
            <a:ext cx="1054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430" r:id="rId1"/>
    <p:sldLayoutId id="2147487431" r:id="rId2"/>
    <p:sldLayoutId id="2147487432" r:id="rId3"/>
    <p:sldLayoutId id="2147487433" r:id="rId4"/>
    <p:sldLayoutId id="2147487434" r:id="rId5"/>
    <p:sldLayoutId id="2147487435" r:id="rId6"/>
    <p:sldLayoutId id="2147487436" r:id="rId7"/>
    <p:sldLayoutId id="2147487437" r:id="rId8"/>
    <p:sldLayoutId id="2147487438" r:id="rId9"/>
    <p:sldLayoutId id="2147487439" r:id="rId10"/>
    <p:sldLayoutId id="2147487440" r:id="rId11"/>
    <p:sldLayoutId id="2147487441" r:id="rId12"/>
    <p:sldLayoutId id="2147487442" r:id="rId13"/>
    <p:sldLayoutId id="214748744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pt-BR"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pt-BR">
              <a:latin typeface="Calibri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385" y="645978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92B09ED-5DCD-4173-ADD3-38C51F4AE414}" type="slidenum">
              <a:rPr lang="pt-BR" smtClean="0">
                <a:solidFill>
                  <a:srgbClr val="000000"/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57" r:id="rId1"/>
    <p:sldLayoutId id="2147487458" r:id="rId2"/>
    <p:sldLayoutId id="2147487459" r:id="rId3"/>
    <p:sldLayoutId id="2147487460" r:id="rId4"/>
    <p:sldLayoutId id="2147487461" r:id="rId5"/>
    <p:sldLayoutId id="2147487462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17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64" r:id="rId1"/>
    <p:sldLayoutId id="2147487465" r:id="rId2"/>
    <p:sldLayoutId id="2147487466" r:id="rId3"/>
    <p:sldLayoutId id="2147487467" r:id="rId4"/>
    <p:sldLayoutId id="2147487468" r:id="rId5"/>
    <p:sldLayoutId id="2147487469" r:id="rId6"/>
    <p:sldLayoutId id="2147487470" r:id="rId7"/>
    <p:sldLayoutId id="2147487471" r:id="rId8"/>
    <p:sldLayoutId id="2147487472" r:id="rId9"/>
    <p:sldLayoutId id="2147487473" r:id="rId10"/>
    <p:sldLayoutId id="21474874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923209-0C0C-4A5D-914B-B14E71F21A1D}" type="datetime1">
              <a:rPr lang="pt-B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20/03/2025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LHC - PPGSHS - EESC/USP</a:t>
            </a:r>
            <a:endParaRPr lang="pt-B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0BD63E-7BF1-46E7-B168-72D4F51E0D50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89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76" r:id="rId1"/>
    <p:sldLayoutId id="2147487477" r:id="rId2"/>
    <p:sldLayoutId id="2147487478" r:id="rId3"/>
    <p:sldLayoutId id="2147487479" r:id="rId4"/>
    <p:sldLayoutId id="2147487480" r:id="rId5"/>
    <p:sldLayoutId id="2147487481" r:id="rId6"/>
    <p:sldLayoutId id="2147487482" r:id="rId7"/>
    <p:sldLayoutId id="2147487483" r:id="rId8"/>
    <p:sldLayoutId id="2147487484" r:id="rId9"/>
    <p:sldLayoutId id="2147487485" r:id="rId10"/>
    <p:sldLayoutId id="2147487486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7" descr="Sansbvcbdsfstitre-1sdfsfsd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52521"/>
            <a:ext cx="82296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0213"/>
            <a:ext cx="82296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dirty="0" smtClean="0"/>
              <a:t>Click to edit Master text styles</a:t>
            </a:r>
          </a:p>
          <a:p>
            <a:pPr lvl="1"/>
            <a:r>
              <a:rPr lang="en-US" altLang="pt-BR" dirty="0" smtClean="0"/>
              <a:t>Second level</a:t>
            </a:r>
          </a:p>
          <a:p>
            <a:pPr lvl="2"/>
            <a:r>
              <a:rPr lang="en-US" altLang="pt-BR" dirty="0" smtClean="0"/>
              <a:t>Third level</a:t>
            </a:r>
          </a:p>
          <a:p>
            <a:pPr lvl="3"/>
            <a:r>
              <a:rPr lang="en-US" altLang="pt-BR" dirty="0" smtClean="0"/>
              <a:t>Fourth level</a:t>
            </a:r>
          </a:p>
          <a:p>
            <a:pPr lvl="4"/>
            <a:r>
              <a:rPr lang="en-US" altLang="pt-BR" dirty="0" smtClean="0"/>
              <a:t>Fifth level</a:t>
            </a:r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6351" y="6381750"/>
            <a:ext cx="38449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5715" rIns="91430" bIns="45715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 smtClean="0">
                <a:solidFill>
                  <a:srgbClr val="000000"/>
                </a:solidFill>
              </a:rPr>
              <a:t>SIPAS</a:t>
            </a:r>
            <a:endParaRPr lang="pt-BR" altLang="pt-BR" sz="1200" dirty="0" smtClean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  <a:p>
            <a:pPr algn="ctr">
              <a:defRPr/>
            </a:pPr>
            <a:r>
              <a:rPr lang="pt-BR" altLang="pt-BR" sz="1200" dirty="0" smtClean="0">
                <a:solidFill>
                  <a:srgbClr val="000000"/>
                </a:solidFill>
                <a:latin typeface="Comic Sans MS" pitchFamily="66" charset="0"/>
                <a:cs typeface="Arial"/>
              </a:rPr>
              <a:t>20 de março de 2025</a:t>
            </a:r>
            <a:endParaRPr lang="en-US" altLang="pt-BR" sz="1200" dirty="0" smtClean="0">
              <a:solidFill>
                <a:srgbClr val="000000"/>
              </a:solidFill>
              <a:latin typeface="Comic Sans MS" pitchFamily="66" charset="0"/>
              <a:cs typeface="Arial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6"/>
          <a:stretch>
            <a:fillRect/>
          </a:stretch>
        </p:blipFill>
        <p:spPr bwMode="auto">
          <a:xfrm>
            <a:off x="8388354" y="6381750"/>
            <a:ext cx="7667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4"/>
          </p:nvPr>
        </p:nvSpPr>
        <p:spPr>
          <a:xfrm>
            <a:off x="3543300" y="64150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B75D3-3627-474A-B96E-B33C5D2DE187}" type="slidenum">
              <a:rPr lang="pt-BR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pt-BR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3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88" r:id="rId1"/>
    <p:sldLayoutId id="2147487489" r:id="rId2"/>
    <p:sldLayoutId id="2147487490" r:id="rId3"/>
    <p:sldLayoutId id="2147487491" r:id="rId4"/>
    <p:sldLayoutId id="2147487492" r:id="rId5"/>
    <p:sldLayoutId id="2147487493" r:id="rId6"/>
    <p:sldLayoutId id="2147487494" r:id="rId7"/>
    <p:sldLayoutId id="2147487495" r:id="rId8"/>
    <p:sldLayoutId id="2147487496" r:id="rId9"/>
    <p:sldLayoutId id="2147487497" r:id="rId10"/>
    <p:sldLayoutId id="2147487498" r:id="rId11"/>
    <p:sldLayoutId id="214748749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2400">
          <a:solidFill>
            <a:srgbClr val="009900"/>
          </a:solidFill>
          <a:latin typeface="Arial" pitchFamily="34" charset="0"/>
          <a:cs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hyperlink" Target="http://images.google.com.br/imgres?imgurl=http://www.sg-guarani.org/forum/templates/subSilver/images/logo_phpBB.gif&amp;imgrefurl=http://www.sg-guarani.org/forum/&amp;h=140&amp;w=187&amp;sz=6&amp;tbnid=gpKm4m13VQQJ:&amp;tbnh=72&amp;tbnw=97&amp;hl=pt-BR&amp;start=1&amp;prev=/images?q=logo+sg-guarani&amp;svnum=10&amp;hl=pt-BR&amp;lr=&amp;sa=G" TargetMode="Externa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11" Type="http://schemas.openxmlformats.org/officeDocument/2006/relationships/image" Target="../media/image12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2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27.png"/><Relationship Id="rId5" Type="http://schemas.openxmlformats.org/officeDocument/2006/relationships/image" Target="../media/image61.jpeg"/><Relationship Id="rId10" Type="http://schemas.openxmlformats.org/officeDocument/2006/relationships/image" Target="../media/image26.jpeg"/><Relationship Id="rId4" Type="http://schemas.openxmlformats.org/officeDocument/2006/relationships/image" Target="../media/image60.jpeg"/><Relationship Id="rId9" Type="http://schemas.openxmlformats.org/officeDocument/2006/relationships/hyperlink" Target="http://images.google.com.br/imgres?imgurl=http://www.sg-guarani.org/forum/templates/subSilver/images/logo_phpBB.gif&amp;imgrefurl=http://www.sg-guarani.org/forum/&amp;h=140&amp;w=187&amp;sz=6&amp;tbnid=gpKm4m13VQQJ:&amp;tbnh=72&amp;tbnw=97&amp;hl=pt-BR&amp;start=1&amp;prev=/images?q=logo+sg-guarani&amp;svnum=10&amp;hl=pt-BR&amp;lr=&amp;sa=G" TargetMode="External"/><Relationship Id="rId1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9" y="252413"/>
            <a:ext cx="1831975" cy="669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252415"/>
            <a:ext cx="2076450" cy="561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58777" y="1341438"/>
            <a:ext cx="8426450" cy="4124196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>
              <a:defRPr/>
            </a:pPr>
            <a:r>
              <a:rPr lang="pt-BR" sz="2800" kern="0" dirty="0">
                <a:solidFill>
                  <a:srgbClr val="000000"/>
                </a:solidFill>
                <a:latin typeface="Comic Sans MS" pitchFamily="66" charset="0"/>
              </a:rPr>
              <a:t>Disponibilidade hídrica no </a:t>
            </a:r>
            <a:r>
              <a:rPr lang="pt-BR" sz="2800" kern="0" dirty="0" smtClean="0">
                <a:solidFill>
                  <a:srgbClr val="000000"/>
                </a:solidFill>
                <a:latin typeface="Comic Sans MS" pitchFamily="66" charset="0"/>
              </a:rPr>
              <a:t>Brasil</a:t>
            </a:r>
            <a:r>
              <a:rPr lang="pt-BR" sz="2800" kern="0" dirty="0">
                <a:solidFill>
                  <a:srgbClr val="000000"/>
                </a:solidFill>
                <a:latin typeface="Comic Sans MS" pitchFamily="66" charset="0"/>
              </a:rPr>
              <a:t/>
            </a:r>
            <a:br>
              <a:rPr lang="pt-BR" sz="2800" kern="0" dirty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pt-BR" sz="2800" kern="0" dirty="0">
                <a:solidFill>
                  <a:srgbClr val="000000"/>
                </a:solidFill>
                <a:latin typeface="Comic Sans MS" pitchFamily="66" charset="0"/>
              </a:rPr>
              <a:t>com base em cenários de mudanças climáticas</a:t>
            </a:r>
          </a:p>
          <a:p>
            <a:pPr algn="ctr">
              <a:defRPr/>
            </a:pPr>
            <a:r>
              <a:rPr lang="pt-BR" sz="4000" kern="0" dirty="0">
                <a:solidFill>
                  <a:srgbClr val="000000"/>
                </a:solidFill>
                <a:latin typeface="Comic Sans MS" pitchFamily="66" charset="0"/>
              </a:rPr>
              <a:t/>
            </a:r>
            <a:br>
              <a:rPr lang="pt-BR" sz="4000" kern="0" dirty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pt-BR" sz="2400" kern="0" dirty="0">
                <a:solidFill>
                  <a:srgbClr val="000000"/>
                </a:solidFill>
                <a:latin typeface="Comic Sans MS" pitchFamily="66" charset="0"/>
              </a:rPr>
              <a:t>Edson </a:t>
            </a:r>
            <a:r>
              <a:rPr lang="pt-BR" sz="2400" kern="0" dirty="0" err="1">
                <a:solidFill>
                  <a:srgbClr val="000000"/>
                </a:solidFill>
                <a:latin typeface="Comic Sans MS" pitchFamily="66" charset="0"/>
              </a:rPr>
              <a:t>Wendland</a:t>
            </a:r>
            <a:endParaRPr lang="pt-BR" sz="2400" kern="0" dirty="0">
              <a:solidFill>
                <a:srgbClr val="000000"/>
              </a:solidFill>
              <a:latin typeface="Comic Sans MS" pitchFamily="66" charset="0"/>
            </a:endParaRPr>
          </a:p>
          <a:p>
            <a:pPr algn="ctr">
              <a:defRPr/>
            </a:pPr>
            <a:r>
              <a:rPr lang="pt-BR" sz="2000" kern="0" dirty="0">
                <a:solidFill>
                  <a:srgbClr val="000000"/>
                </a:solidFill>
                <a:latin typeface="Comic Sans MS" pitchFamily="66" charset="0"/>
              </a:rPr>
              <a:t>Universidade de São Paulo</a:t>
            </a:r>
          </a:p>
          <a:p>
            <a:pPr algn="ctr">
              <a:defRPr/>
            </a:pPr>
            <a:endParaRPr lang="pt-BR" sz="4000" kern="0" dirty="0">
              <a:solidFill>
                <a:srgbClr val="000000"/>
              </a:solidFill>
              <a:latin typeface="Comic Sans MS" pitchFamily="66" charset="0"/>
            </a:endParaRPr>
          </a:p>
          <a:p>
            <a:pPr algn="ctr">
              <a:defRPr/>
            </a:pPr>
            <a:r>
              <a:rPr lang="pt-BR" altLang="pt-BR" sz="2400" dirty="0" smtClean="0">
                <a:solidFill>
                  <a:srgbClr val="000000"/>
                </a:solidFill>
                <a:latin typeface="Comic Sans MS" pitchFamily="66" charset="0"/>
              </a:rPr>
              <a:t>SIPAS</a:t>
            </a:r>
          </a:p>
          <a:p>
            <a:pPr algn="ctr">
              <a:defRPr/>
            </a:pPr>
            <a:r>
              <a:rPr lang="pt-BR" altLang="pt-BR" sz="2400" dirty="0" smtClean="0">
                <a:solidFill>
                  <a:srgbClr val="000000"/>
                </a:solidFill>
                <a:latin typeface="Comic Sans MS" pitchFamily="66" charset="0"/>
              </a:rPr>
              <a:t>Semana </a:t>
            </a:r>
            <a:r>
              <a:rPr lang="pt-BR" altLang="pt-BR" sz="2400" dirty="0">
                <a:solidFill>
                  <a:srgbClr val="000000"/>
                </a:solidFill>
                <a:latin typeface="Comic Sans MS" pitchFamily="66" charset="0"/>
              </a:rPr>
              <a:t>Internacional Paulista de Águas </a:t>
            </a:r>
            <a:r>
              <a:rPr lang="pt-BR" altLang="pt-BR" sz="2400" dirty="0" smtClean="0">
                <a:solidFill>
                  <a:srgbClr val="000000"/>
                </a:solidFill>
                <a:latin typeface="Comic Sans MS" pitchFamily="66" charset="0"/>
              </a:rPr>
              <a:t>Subterrâneas</a:t>
            </a:r>
            <a:br>
              <a:rPr lang="pt-BR" altLang="pt-BR" sz="2400" dirty="0" smtClean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pt-BR" sz="2000" kern="0" dirty="0" smtClean="0">
                <a:solidFill>
                  <a:srgbClr val="000000"/>
                </a:solidFill>
                <a:latin typeface="Comic Sans MS" pitchFamily="66" charset="0"/>
              </a:rPr>
              <a:t>20/03/2025</a:t>
            </a:r>
            <a:r>
              <a:rPr lang="pt-BR" sz="1400" kern="0" dirty="0">
                <a:solidFill>
                  <a:srgbClr val="000000"/>
                </a:solidFill>
                <a:latin typeface="Comic Sans MS" pitchFamily="66" charset="0"/>
                <a:ea typeface="+mj-ea"/>
                <a:cs typeface="+mj-cs"/>
              </a:rPr>
              <a:t/>
            </a:r>
            <a:br>
              <a:rPr lang="pt-BR" sz="1400" kern="0" dirty="0">
                <a:solidFill>
                  <a:srgbClr val="000000"/>
                </a:solidFill>
                <a:latin typeface="Comic Sans MS" pitchFamily="66" charset="0"/>
                <a:ea typeface="+mj-ea"/>
                <a:cs typeface="+mj-cs"/>
              </a:rPr>
            </a:br>
            <a:endParaRPr lang="pt-BR" sz="1400" kern="0" dirty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52578" name="Picture 2" descr="Logo-Horizont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6632"/>
            <a:ext cx="2880320" cy="87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720076"/>
          </a:xfrm>
        </p:spPr>
        <p:txBody>
          <a:bodyPr/>
          <a:lstStyle/>
          <a:p>
            <a:r>
              <a:rPr lang="pt-BR" altLang="pt-BR" sz="2800" dirty="0" smtClean="0"/>
              <a:t>Disponibilidade hídrica social no Brasil (RWR)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Picture 2" descr="d:\Users\user\Desktop\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658911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-63498" y="6165850"/>
            <a:ext cx="28798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i="1" dirty="0">
                <a:latin typeface="+mn-lt"/>
              </a:rPr>
              <a:t>Fonte: </a:t>
            </a:r>
            <a:r>
              <a:rPr lang="pt-BR" sz="1400" i="1" dirty="0" smtClean="0">
                <a:latin typeface="+mn-lt"/>
              </a:rPr>
              <a:t>FAO (2002)</a:t>
            </a:r>
            <a:endParaRPr lang="pt-BR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181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691680" y="116632"/>
            <a:ext cx="6463123" cy="6753960"/>
            <a:chOff x="1691680" y="347448"/>
            <a:chExt cx="6463123" cy="6753960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F40BE048-73B3-B916-D214-6C706EE46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3728" y="347448"/>
              <a:ext cx="6031075" cy="654024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40BE048-73B3-B916-D214-6C706EE46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4959" r="57018"/>
            <a:stretch/>
          </p:blipFill>
          <p:spPr>
            <a:xfrm>
              <a:off x="1691680" y="4365104"/>
              <a:ext cx="3095105" cy="2736304"/>
            </a:xfrm>
            <a:prstGeom prst="rect">
              <a:avLst/>
            </a:prstGeom>
          </p:spPr>
        </p:pic>
      </p:grpSp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720076"/>
          </a:xfrm>
        </p:spPr>
        <p:txBody>
          <a:bodyPr/>
          <a:lstStyle/>
          <a:p>
            <a:r>
              <a:rPr lang="pt-BR" altLang="pt-BR" sz="2800" dirty="0" smtClean="0"/>
              <a:t>Tipos de mananciais - SNIRH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63498" y="6165850"/>
            <a:ext cx="28798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i="1" dirty="0">
                <a:latin typeface="+mn-lt"/>
              </a:rPr>
              <a:t>Fonte: </a:t>
            </a:r>
            <a:r>
              <a:rPr lang="pt-BR" sz="1400" i="1" dirty="0" smtClean="0">
                <a:latin typeface="+mn-lt"/>
              </a:rPr>
              <a:t>SNIRH (2025)</a:t>
            </a:r>
            <a:endParaRPr lang="pt-BR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652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475903"/>
            <a:ext cx="8229600" cy="1800969"/>
          </a:xfrm>
        </p:spPr>
        <p:txBody>
          <a:bodyPr/>
          <a:lstStyle/>
          <a:p>
            <a:r>
              <a:rPr lang="pt-BR" altLang="pt-BR" dirty="0" smtClean="0"/>
              <a:t>Interação rio-aquífero</a:t>
            </a:r>
            <a:br>
              <a:rPr lang="pt-BR" altLang="pt-BR" dirty="0" smtClean="0"/>
            </a:br>
            <a:r>
              <a:rPr lang="pt-BR" altLang="pt-BR" dirty="0" smtClean="0"/>
              <a:t/>
            </a:r>
            <a:br>
              <a:rPr lang="pt-BR" altLang="pt-BR" dirty="0" smtClean="0"/>
            </a:br>
            <a:endParaRPr lang="pt-BR" altLang="pt-BR" sz="2800" dirty="0" smtClean="0"/>
          </a:p>
        </p:txBody>
      </p:sp>
    </p:spTree>
    <p:extLst>
      <p:ext uri="{BB962C8B-B14F-4D97-AF65-F5344CB8AC3E}">
        <p14:creationId xmlns:p14="http://schemas.microsoft.com/office/powerpoint/2010/main" val="253459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475903"/>
            <a:ext cx="8229600" cy="1800969"/>
          </a:xfrm>
        </p:spPr>
        <p:txBody>
          <a:bodyPr/>
          <a:lstStyle/>
          <a:p>
            <a:r>
              <a:rPr lang="pt-BR" altLang="pt-BR" dirty="0" smtClean="0"/>
              <a:t>Rio efluente e 			influente</a:t>
            </a:r>
            <a:br>
              <a:rPr lang="pt-BR" altLang="pt-BR" dirty="0" smtClean="0"/>
            </a:br>
            <a:r>
              <a:rPr lang="pt-BR" altLang="pt-BR" dirty="0" smtClean="0"/>
              <a:t/>
            </a:r>
            <a:br>
              <a:rPr lang="pt-BR" altLang="pt-BR" dirty="0" smtClean="0"/>
            </a:br>
            <a:endParaRPr lang="pt-BR" altLang="pt-BR" sz="2800" dirty="0" smtClean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2C554B14-B9DE-38B1-41B7-2B801B355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48" y="2179384"/>
            <a:ext cx="7343576" cy="2977808"/>
          </a:xfrm>
          <a:prstGeom prst="rect">
            <a:avLst/>
          </a:prstGeom>
        </p:spPr>
      </p:pic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736127" y="1391275"/>
            <a:ext cx="7961018" cy="4104531"/>
          </a:xfrm>
        </p:spPr>
        <p:txBody>
          <a:bodyPr/>
          <a:lstStyle/>
          <a:p>
            <a:pPr marL="0" indent="0">
              <a:buNone/>
            </a:pPr>
            <a:r>
              <a:rPr lang="pt-BR" altLang="pt-BR" sz="2000" dirty="0" smtClean="0"/>
              <a:t>     Rio drenando 				Rio infiltrando</a:t>
            </a:r>
          </a:p>
          <a:p>
            <a:pPr marL="0" indent="0">
              <a:buNone/>
            </a:pPr>
            <a:r>
              <a:rPr lang="pt-BR" altLang="pt-BR" sz="2000" dirty="0" smtClean="0"/>
              <a:t>    (nascente, cabeceiras)                (regiões áridas, planícies)</a:t>
            </a:r>
          </a:p>
        </p:txBody>
      </p:sp>
    </p:spTree>
    <p:extLst>
      <p:ext uri="{BB962C8B-B14F-4D97-AF65-F5344CB8AC3E}">
        <p14:creationId xmlns:p14="http://schemas.microsoft.com/office/powerpoint/2010/main" val="4757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674688" y="925513"/>
            <a:ext cx="77724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pt-BR" altLang="pt-BR" sz="3200" b="1">
                <a:solidFill>
                  <a:srgbClr val="000000"/>
                </a:solidFill>
                <a:latin typeface="Comic Sans MS" pitchFamily="66" charset="0"/>
              </a:rPr>
              <a:t/>
            </a:r>
            <a:br>
              <a:rPr lang="pt-BR" altLang="pt-BR" sz="3200" b="1">
                <a:solidFill>
                  <a:srgbClr val="000000"/>
                </a:solidFill>
                <a:latin typeface="Comic Sans MS" pitchFamily="66" charset="0"/>
              </a:rPr>
            </a:br>
            <a:r>
              <a:rPr lang="pt-BR" altLang="pt-BR" sz="3200" b="1">
                <a:solidFill>
                  <a:srgbClr val="000000"/>
                </a:solidFill>
                <a:latin typeface="Comic Sans MS" pitchFamily="66" charset="0"/>
              </a:rPr>
              <a:t>Monitoramento Integrado</a:t>
            </a:r>
            <a:br>
              <a:rPr lang="pt-BR" altLang="pt-BR" sz="3200" b="1">
                <a:solidFill>
                  <a:srgbClr val="000000"/>
                </a:solidFill>
                <a:latin typeface="Comic Sans MS" pitchFamily="66" charset="0"/>
              </a:rPr>
            </a:br>
            <a:r>
              <a:rPr lang="pt-BR" altLang="pt-BR" sz="3200" b="1">
                <a:solidFill>
                  <a:srgbClr val="000000"/>
                </a:solidFill>
                <a:latin typeface="Comic Sans MS" pitchFamily="66" charset="0"/>
              </a:rPr>
              <a:t>de Recursos Hídricos</a:t>
            </a:r>
            <a:endParaRPr lang="en-US" altLang="pt-BR" sz="3200" b="1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146435" name="Object 6"/>
          <p:cNvGraphicFramePr>
            <a:graphicFrameLocks noChangeAspect="1"/>
          </p:cNvGraphicFramePr>
          <p:nvPr/>
        </p:nvGraphicFramePr>
        <p:xfrm>
          <a:off x="3352801" y="2435230"/>
          <a:ext cx="253206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Foto do Photo Editor" r:id="rId4" imgW="6857143" imgH="5144218" progId="MSPhotoEd.3">
                  <p:embed/>
                </p:oleObj>
              </mc:Choice>
              <mc:Fallback>
                <p:oleObj name="Foto do Photo Editor" r:id="rId4" imgW="6857143" imgH="514421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039" r="17354" b="13043"/>
                      <a:stretch>
                        <a:fillRect/>
                      </a:stretch>
                    </p:blipFill>
                    <p:spPr bwMode="auto">
                      <a:xfrm>
                        <a:off x="3352801" y="2435230"/>
                        <a:ext cx="253206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6436" name="Picture 7" descr="GEF / Banco Mundial / OE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00" y="6219833"/>
            <a:ext cx="13684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Picture 8" descr="logo_phpBB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85" y="6173788"/>
            <a:ext cx="681038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13"/>
          <a:stretch>
            <a:fillRect/>
          </a:stretch>
        </p:blipFill>
        <p:spPr bwMode="auto">
          <a:xfrm>
            <a:off x="4550321" y="6262688"/>
            <a:ext cx="954087" cy="2905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0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962" y="6192838"/>
            <a:ext cx="6254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1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6" y="223838"/>
            <a:ext cx="19113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223839"/>
            <a:ext cx="216693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630" y="6237312"/>
            <a:ext cx="1009651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2951972" y="571570"/>
            <a:ext cx="29756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FF0000"/>
                </a:solidFill>
              </a:rPr>
              <a:t>Desde 2004</a:t>
            </a:r>
            <a:endParaRPr lang="pt-BR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85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lo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5" t="10265" r="7388" b="11543"/>
          <a:stretch>
            <a:fillRect/>
          </a:stretch>
        </p:blipFill>
        <p:spPr>
          <a:xfrm>
            <a:off x="179392" y="1501775"/>
            <a:ext cx="3451225" cy="4679950"/>
          </a:xfrm>
          <a:solidFill>
            <a:srgbClr val="FFFFFF"/>
          </a:solidFill>
        </p:spPr>
      </p:pic>
      <p:pic>
        <p:nvPicPr>
          <p:cNvPr id="192515" name="Picture 3" descr="loc_onça_SP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32275" r="1906" b="24266"/>
          <a:stretch>
            <a:fillRect/>
          </a:stretch>
        </p:blipFill>
        <p:spPr bwMode="auto">
          <a:xfrm>
            <a:off x="3708404" y="2149475"/>
            <a:ext cx="5211763" cy="3433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pt-BR" sz="3600" smtClean="0"/>
              <a:t>A Bacia do Ribeirão da Onça</a:t>
            </a:r>
          </a:p>
        </p:txBody>
      </p:sp>
    </p:spTree>
    <p:extLst>
      <p:ext uri="{BB962C8B-B14F-4D97-AF65-F5344CB8AC3E}">
        <p14:creationId xmlns:p14="http://schemas.microsoft.com/office/powerpoint/2010/main" val="164351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pt-BR" dirty="0" smtClean="0"/>
              <a:t>DTS – Distributed Temperature Sensing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 bwMode="auto">
          <a:xfrm>
            <a:off x="323528" y="1268760"/>
            <a:ext cx="7439025" cy="410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5pPr>
            <a:lvl6pPr marL="2514340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492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8645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5797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pt-BR" altLang="pt-BR" sz="2000" b="1" i="1" kern="0" dirty="0" smtClean="0">
                <a:solidFill>
                  <a:srgbClr val="000000"/>
                </a:solidFill>
              </a:rPr>
              <a:t>Instalação da fibra ótica</a:t>
            </a:r>
          </a:p>
          <a:p>
            <a:endParaRPr lang="pt-BR" altLang="pt-BR" sz="2000" kern="0" dirty="0" smtClean="0"/>
          </a:p>
          <a:p>
            <a:pPr marL="0" indent="0">
              <a:buNone/>
            </a:pPr>
            <a:r>
              <a:rPr lang="pt-BR" sz="2000" dirty="0"/>
              <a:t>Trecho entre as Calhas </a:t>
            </a:r>
            <a:r>
              <a:rPr lang="pt-BR" sz="2000" dirty="0" err="1"/>
              <a:t>Parshall</a:t>
            </a:r>
            <a:r>
              <a:rPr lang="pt-BR" sz="2000" dirty="0"/>
              <a:t> 1 e 2 </a:t>
            </a:r>
            <a:endParaRPr lang="pt-BR" sz="2000" dirty="0" smtClean="0"/>
          </a:p>
          <a:p>
            <a:pPr marL="0" indent="0">
              <a:buNone/>
            </a:pPr>
            <a:r>
              <a:rPr lang="pt-BR" sz="2000" dirty="0" smtClean="0"/>
              <a:t>(</a:t>
            </a:r>
            <a:r>
              <a:rPr lang="pt-BR" sz="2000" dirty="0"/>
              <a:t>seções fluviométricas </a:t>
            </a:r>
            <a:r>
              <a:rPr lang="pt-BR" sz="2000" dirty="0" smtClean="0"/>
              <a:t>CP1 </a:t>
            </a:r>
            <a:r>
              <a:rPr lang="pt-BR" sz="2000" dirty="0"/>
              <a:t>e </a:t>
            </a:r>
            <a:r>
              <a:rPr lang="pt-BR" sz="2000" dirty="0" smtClean="0"/>
              <a:t>CP2</a:t>
            </a:r>
            <a:r>
              <a:rPr lang="pt-BR" sz="2000" dirty="0"/>
              <a:t>), </a:t>
            </a:r>
            <a:endParaRPr lang="pt-BR" sz="2000" dirty="0" smtClean="0"/>
          </a:p>
          <a:p>
            <a:pPr marL="0" indent="0">
              <a:buNone/>
            </a:pPr>
            <a:r>
              <a:rPr lang="pt-BR" sz="2000" dirty="0" smtClean="0"/>
              <a:t>distantes </a:t>
            </a:r>
            <a:r>
              <a:rPr lang="pt-BR" sz="2000" dirty="0"/>
              <a:t>entre si 1300 metros;</a:t>
            </a:r>
          </a:p>
          <a:p>
            <a:endParaRPr lang="pt-BR" altLang="pt-BR" sz="2000" kern="0" dirty="0" smtClean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7ACF5601-6FB7-4362-8B2F-9E4A89F74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38129" b="45303"/>
          <a:stretch/>
        </p:blipFill>
        <p:spPr>
          <a:xfrm>
            <a:off x="2051720" y="3197379"/>
            <a:ext cx="2346141" cy="238163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D90BA8C2-FE19-45DC-8BD4-FCB69C26C3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55" t="1028" r="23669"/>
          <a:stretch/>
        </p:blipFill>
        <p:spPr>
          <a:xfrm>
            <a:off x="5076056" y="1268760"/>
            <a:ext cx="3535209" cy="493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2FB53C-30B6-426F-96F9-62FF1200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35" y="924123"/>
            <a:ext cx="7886700" cy="994172"/>
          </a:xfrm>
        </p:spPr>
        <p:txBody>
          <a:bodyPr>
            <a:normAutofit/>
          </a:bodyPr>
          <a:lstStyle/>
          <a:p>
            <a:r>
              <a:rPr lang="pt-BR" sz="2400" dirty="0"/>
              <a:t>INSTALAÇÃO DA FIBRA</a:t>
            </a:r>
          </a:p>
        </p:txBody>
      </p:sp>
      <p:pic>
        <p:nvPicPr>
          <p:cNvPr id="24" name="Picture 2" descr="https://lh3.googleusercontent.com/3Z6UQYAmFgI3yExfCoQK2UPlg5v96rdOqOSNudQkCdh1lhyQs4w2HNor2J4dJWcWALLf2GR1BlXsGH5VBQlz6j2SFiKH7iylJPNW5UuMKxNuX6B6mlS0rTs4gUKiKf-LAooU0SQVKYQcO2UzCh5nvTiwGnyHm38kCEtmu0RUXD9d4Q4ggrgjXQTKYjby2PybKKRJQkudr4LB-Q756404S_vVtNne7xJ5DIzUtN7V1o00oZllnYyRHBgy9KArnaUY7gXPBVrF8WLV2U7eZDs69fw2EI34CMKb5vXQn59hPS-2siTxQgpIt3ybyc-9jvQbJBxd3wGs7yjncnF6bQxcJFCjhy6REMMBXIz4Re5NSESGx-aCb4xgcVETm-wp8k8ns4ZIaviZJipdiQ6eldgJUQArdPxVHf0A70gZXAhL3IrYRVRQSGzkQTUmtHt-jMXFH5TrvjpbDzzZvyLxGYKaIfSsDT86WrZ3CTTlYNYreMzje4nSgkLPAVJ9iYfAPqCm_Q5b6rpLzq0I_UHZPEgI7CDqEfWT8HDAfnINbL8oa48BwLQaxWvhMVJh2rbLPFK1UzeYdwYGOxMg05BIZk2JWQbA1_xXPcF0sF6Q8NyEDCT3c4qy08Y1HPsebJ_AZpyMFl0RzfV9k_DwHFEE3IsylEnZPhcmlQ47Ole8SVmYVqTG9z4XvvRq74U7SW0ji9uNMMq_C1FRB0pSclcMDv2Zl5g=w493-h65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918295"/>
            <a:ext cx="2311406" cy="308031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lh3.googleusercontent.com/TKSWnhT8XigWWctuE-at15h2rLcrzBBsJzTToBvJNCTVayWfwS3bbZW1I72Awu1hMsgvJlepOCt7PZnhoa3-YZmn5AMQfOOteHUhF3znytGSDdopJsyhBoAiHMMshtJ66xzYuNSPppZEGHc_Kua_bFwsG6NHjF6t7_MgDHv_Sv73XEIJP-Nmths7_zK5gR8N1hMVlwZunP4HYVUwParrAzCF0n-PYq3WHrO1i86KeHNkfPem2u5NBSriXUriZxbZDY71LnGGPukr2AW_4F5Jm8uCNYN83qTdJTPzFMKC_EPGPHxM9i-H_ELo1UfLRXa91WJXEtbns8-DDga0IhceqGF4jw8GFDO0YKRUXE0jFFNOAxwyyLg30GRB3Y3dz4iHL9_iWuBvmZCT3APSQefsilNTnC4aAN7MKPVgJf9ZnDJjtTtoBwfUPDdUNxRaLaKrKsLtBvOQzRp3R2i24FxLq60SpSz5ij3VQLqudGk-GBDgTrrts_97WtcLaVv3LnV6CaYHAyqEnNKvfqyHofAuysNXrVziPUF2TUBMaK0aYYatdA87WKQ0t0OtpGL5ArjziLQhRiuLfemEt534ay17JIaZNghNa09KuLKVoslzTwCSwurY1-R2DjLhIvdNv-5uIEwamK6OkIF9PW7rxWIobS5aOZeIjHJV2qYZUdGNx7Mzz9uSLO3O6ouWfBRGzTVpgLNLCU97Y5-Jr9rvcpo3FEU=w493-h65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8" y="1918295"/>
            <a:ext cx="2286605" cy="304726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8819" y="1627610"/>
            <a:ext cx="6509656" cy="366168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0714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0B5AD879-82B1-4097-807E-3B6C0E4B7831}"/>
              </a:ext>
            </a:extLst>
          </p:cNvPr>
          <p:cNvSpPr txBox="1"/>
          <p:nvPr/>
        </p:nvSpPr>
        <p:spPr>
          <a:xfrm>
            <a:off x="800100" y="1346051"/>
            <a:ext cx="77323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dirty="0">
                <a:solidFill>
                  <a:prstClr val="black"/>
                </a:solidFill>
                <a:latin typeface="Comic Sans MS" panose="030F0702030302020204" pitchFamily="66" charset="0"/>
              </a:rPr>
              <a:t>Medição de temperatura no leito do ribeirão – maio/2021</a:t>
            </a:r>
          </a:p>
        </p:txBody>
      </p:sp>
      <p:pic>
        <p:nvPicPr>
          <p:cNvPr id="3" name="2021-05-12 15-01-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216" b="9069"/>
          <a:stretch/>
        </p:blipFill>
        <p:spPr>
          <a:xfrm>
            <a:off x="800100" y="2359713"/>
            <a:ext cx="7793402" cy="3363055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7280031" y="3252276"/>
            <a:ext cx="1339948" cy="928468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4566724" y="3111015"/>
            <a:ext cx="1531621" cy="928468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5" y="260652"/>
            <a:ext cx="8229600" cy="504825"/>
          </a:xfrm>
          <a:noFill/>
        </p:spPr>
        <p:txBody>
          <a:bodyPr/>
          <a:lstStyle/>
          <a:p>
            <a:pPr eaLnBrk="1" hangingPunct="1"/>
            <a:r>
              <a:rPr lang="en-US" altLang="pt-BR" dirty="0" smtClean="0"/>
              <a:t>DTS – Distributed Temperature Sensing</a:t>
            </a:r>
          </a:p>
        </p:txBody>
      </p:sp>
    </p:spTree>
    <p:extLst>
      <p:ext uri="{BB962C8B-B14F-4D97-AF65-F5344CB8AC3E}">
        <p14:creationId xmlns:p14="http://schemas.microsoft.com/office/powerpoint/2010/main" val="295927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475903"/>
            <a:ext cx="8229600" cy="1800969"/>
          </a:xfrm>
        </p:spPr>
        <p:txBody>
          <a:bodyPr/>
          <a:lstStyle/>
          <a:p>
            <a:r>
              <a:rPr lang="pt-BR" altLang="pt-BR" dirty="0" smtClean="0"/>
              <a:t>Interação rio-aquífero – escala nacional</a:t>
            </a:r>
            <a:br>
              <a:rPr lang="pt-BR" altLang="pt-BR" dirty="0" smtClean="0"/>
            </a:br>
            <a:r>
              <a:rPr lang="pt-BR" altLang="pt-BR" dirty="0" smtClean="0"/>
              <a:t/>
            </a:r>
            <a:br>
              <a:rPr lang="pt-BR" altLang="pt-BR" dirty="0" smtClean="0"/>
            </a:br>
            <a:r>
              <a:rPr lang="pt-BR" altLang="pt-BR" sz="2800" dirty="0" err="1" smtClean="0"/>
              <a:t>MSc</a:t>
            </a:r>
            <a:r>
              <a:rPr lang="pt-BR" altLang="pt-BR" sz="2800" dirty="0" smtClean="0"/>
              <a:t>. </a:t>
            </a:r>
            <a:r>
              <a:rPr lang="es-ES" altLang="pt-BR" sz="2800" dirty="0" smtClean="0"/>
              <a:t>José </a:t>
            </a:r>
            <a:r>
              <a:rPr lang="es-ES" altLang="pt-BR" sz="2800" dirty="0" err="1" smtClean="0"/>
              <a:t>Gescilam</a:t>
            </a:r>
            <a:r>
              <a:rPr lang="es-ES" altLang="pt-BR" sz="2800" dirty="0" smtClean="0"/>
              <a:t> </a:t>
            </a:r>
            <a:r>
              <a:rPr lang="es-ES" altLang="pt-BR" sz="2800" dirty="0" err="1" smtClean="0"/>
              <a:t>Uchoa</a:t>
            </a:r>
            <a:r>
              <a:rPr lang="es-ES" altLang="pt-BR" sz="2800" dirty="0" smtClean="0"/>
              <a:t>, 2024</a:t>
            </a:r>
            <a:endParaRPr lang="pt-BR" altLang="pt-BR" sz="2800" dirty="0" smtClean="0"/>
          </a:p>
        </p:txBody>
      </p:sp>
      <p:pic>
        <p:nvPicPr>
          <p:cNvPr id="2050" name="Picture 2" descr="José Gescilam Sousa Mota Uchô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180019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41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ítulo 1"/>
          <p:cNvSpPr>
            <a:spLocks noGrp="1"/>
          </p:cNvSpPr>
          <p:nvPr>
            <p:ph type="title"/>
          </p:nvPr>
        </p:nvSpPr>
        <p:spPr>
          <a:xfrm>
            <a:off x="468313" y="260353"/>
            <a:ext cx="8229600" cy="504825"/>
          </a:xfrm>
        </p:spPr>
        <p:txBody>
          <a:bodyPr/>
          <a:lstStyle/>
          <a:p>
            <a:r>
              <a:rPr lang="pt-BR" altLang="pt-BR" dirty="0" smtClean="0"/>
              <a:t>Conteúdo</a:t>
            </a:r>
          </a:p>
        </p:txBody>
      </p:sp>
      <p:sp>
        <p:nvSpPr>
          <p:cNvPr id="132099" name="Espaço Reservado para Conteúdo 2"/>
          <p:cNvSpPr>
            <a:spLocks noGrp="1"/>
          </p:cNvSpPr>
          <p:nvPr>
            <p:ph idx="1"/>
          </p:nvPr>
        </p:nvSpPr>
        <p:spPr>
          <a:xfrm>
            <a:off x="1258889" y="981075"/>
            <a:ext cx="7439025" cy="5400675"/>
          </a:xfrm>
        </p:spPr>
        <p:txBody>
          <a:bodyPr/>
          <a:lstStyle/>
          <a:p>
            <a:endParaRPr lang="pt-BR" altLang="pt-BR" sz="2000" dirty="0" smtClean="0"/>
          </a:p>
          <a:p>
            <a:r>
              <a:rPr lang="pt-BR" altLang="pt-BR" sz="2000" dirty="0" smtClean="0"/>
              <a:t>Disponibilidade hídrica</a:t>
            </a:r>
          </a:p>
          <a:p>
            <a:endParaRPr lang="pt-BR" altLang="pt-BR" sz="2000" dirty="0" smtClean="0"/>
          </a:p>
          <a:p>
            <a:r>
              <a:rPr lang="pt-BR" altLang="pt-BR" sz="2000" dirty="0" smtClean="0"/>
              <a:t>Interação rio-aquífero</a:t>
            </a:r>
          </a:p>
          <a:p>
            <a:endParaRPr lang="pt-BR" altLang="pt-BR" sz="2000" dirty="0" smtClean="0"/>
          </a:p>
          <a:p>
            <a:r>
              <a:rPr lang="pt-BR" altLang="pt-BR" sz="2000" dirty="0"/>
              <a:t>Perspectivas futuras no Brasil</a:t>
            </a:r>
          </a:p>
          <a:p>
            <a:endParaRPr lang="pt-BR" altLang="pt-BR" sz="2000" dirty="0" smtClean="0"/>
          </a:p>
          <a:p>
            <a:r>
              <a:rPr lang="pt-BR" altLang="pt-BR" sz="2000" dirty="0" smtClean="0"/>
              <a:t>Resumo</a:t>
            </a:r>
          </a:p>
          <a:p>
            <a:pPr marL="455613" lvl="1" indent="0">
              <a:buFontTx/>
              <a:buNone/>
            </a:pPr>
            <a:endParaRPr lang="pt-BR" alt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30964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96C17E0-E5A8-B3A8-3BE0-966D932233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17"/>
          <a:stretch/>
        </p:blipFill>
        <p:spPr>
          <a:xfrm>
            <a:off x="4657857" y="1412819"/>
            <a:ext cx="4377184" cy="4583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42D7436-762D-F2B3-B718-ADA9A077A291}"/>
              </a:ext>
            </a:extLst>
          </p:cNvPr>
          <p:cNvSpPr txBox="1"/>
          <p:nvPr/>
        </p:nvSpPr>
        <p:spPr>
          <a:xfrm>
            <a:off x="197514" y="764705"/>
            <a:ext cx="6264696" cy="5109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ts val="0"/>
              </a:spcBef>
              <a:buNone/>
              <a:defRPr sz="3200" b="1" spc="-50" baseline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2800" dirty="0">
                <a:solidFill>
                  <a:srgbClr val="000000"/>
                </a:solidFill>
              </a:rPr>
              <a:t>4. </a:t>
            </a:r>
            <a:r>
              <a:rPr lang="en-US" sz="2800" dirty="0">
                <a:solidFill>
                  <a:srgbClr val="000000"/>
                </a:solidFill>
              </a:rPr>
              <a:t>Methods: </a:t>
            </a:r>
          </a:p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</a:rPr>
              <a:t>Groundwater data set compilation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4458196-5C20-B5A7-8AE3-105CFF094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09ED-5DCD-4173-ADD3-38C51F4AE414}" type="slidenum">
              <a:rPr lang="pt-BR" smtClean="0"/>
              <a:pPr/>
              <a:t>20</a:t>
            </a:fld>
            <a:endParaRPr lang="pt-BR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0B0D6B-28BE-015E-3BB0-1D084EBF3C1D}"/>
              </a:ext>
            </a:extLst>
          </p:cNvPr>
          <p:cNvSpPr txBox="1"/>
          <p:nvPr/>
        </p:nvSpPr>
        <p:spPr>
          <a:xfrm>
            <a:off x="1582878" y="1640111"/>
            <a:ext cx="205301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n=364,403 records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(May 16, 2023) </a:t>
            </a:r>
            <a:endParaRPr lang="pt-BR" sz="16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="" xmlns:a16="http://schemas.microsoft.com/office/drawing/2014/main" id="{FC918F10-03ED-CAA6-8077-5146DAE81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6" y="1573932"/>
            <a:ext cx="1428572" cy="7904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E7F4C6C-DB14-2E32-B07A-D41D0DAB1472}"/>
              </a:ext>
            </a:extLst>
          </p:cNvPr>
          <p:cNvSpPr txBox="1"/>
          <p:nvPr/>
        </p:nvSpPr>
        <p:spPr>
          <a:xfrm>
            <a:off x="231296" y="2920876"/>
            <a:ext cx="380274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Removing replicate records;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Removing records that do not correspond to well construction;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Removing records with unrealistic locations;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Removing records with unclear construction dates (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 prior to 1970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Removing records without well level data;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0F0910E2-1D69-5FC7-90D9-4F945D214BEE}"/>
              </a:ext>
            </a:extLst>
          </p:cNvPr>
          <p:cNvSpPr/>
          <p:nvPr/>
        </p:nvSpPr>
        <p:spPr>
          <a:xfrm rot="5400000">
            <a:off x="2140523" y="2103418"/>
            <a:ext cx="512991" cy="755927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EDE905E-EA7B-1540-5F45-D1D8DAC2F1F5}"/>
              </a:ext>
            </a:extLst>
          </p:cNvPr>
          <p:cNvSpPr txBox="1"/>
          <p:nvPr/>
        </p:nvSpPr>
        <p:spPr>
          <a:xfrm>
            <a:off x="3742453" y="6040454"/>
            <a:ext cx="5292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6. Distribution of wells analyzed. Static well water levels across Brazil.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759752-3317-6026-DEA7-6C4684E60E82}"/>
              </a:ext>
            </a:extLst>
          </p:cNvPr>
          <p:cNvSpPr txBox="1"/>
          <p:nvPr/>
        </p:nvSpPr>
        <p:spPr>
          <a:xfrm>
            <a:off x="3977935" y="764705"/>
            <a:ext cx="4950512" cy="5109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ts val="0"/>
              </a:spcBef>
              <a:buNone/>
              <a:defRPr sz="3200" b="1" spc="-50" baseline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2800" dirty="0">
                <a:solidFill>
                  <a:srgbClr val="000000"/>
                </a:solidFill>
              </a:rPr>
              <a:t>5. </a:t>
            </a:r>
            <a:r>
              <a:rPr lang="en-US" sz="2800" dirty="0">
                <a:solidFill>
                  <a:srgbClr val="000000"/>
                </a:solidFill>
              </a:rPr>
              <a:t>Results and Discussions: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00D9532-FCA8-03DD-0CA7-487F048C1337}"/>
              </a:ext>
            </a:extLst>
          </p:cNvPr>
          <p:cNvSpPr txBox="1"/>
          <p:nvPr/>
        </p:nvSpPr>
        <p:spPr>
          <a:xfrm>
            <a:off x="5174436" y="6488463"/>
            <a:ext cx="2575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Author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(2023)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8B7C53A-8A79-3367-ED81-D5F3C24C3E28}"/>
              </a:ext>
            </a:extLst>
          </p:cNvPr>
          <p:cNvSpPr txBox="1"/>
          <p:nvPr/>
        </p:nvSpPr>
        <p:spPr>
          <a:xfrm>
            <a:off x="1451333" y="5995985"/>
            <a:ext cx="1934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 =146,234 wells </a:t>
            </a:r>
            <a:endParaRPr lang="pt-BR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E4C2FF2-99AF-AE1D-9998-9A44F4E056A0}"/>
              </a:ext>
            </a:extLst>
          </p:cNvPr>
          <p:cNvSpPr/>
          <p:nvPr/>
        </p:nvSpPr>
        <p:spPr>
          <a:xfrm>
            <a:off x="7542330" y="1988841"/>
            <a:ext cx="270030" cy="198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Arrow: Right 13">
            <a:extLst>
              <a:ext uri="{FF2B5EF4-FFF2-40B4-BE49-F238E27FC236}">
                <a16:creationId xmlns="" xmlns:a16="http://schemas.microsoft.com/office/drawing/2014/main" id="{0F0910E2-1D69-5FC7-90D9-4F945D214BEE}"/>
              </a:ext>
            </a:extLst>
          </p:cNvPr>
          <p:cNvSpPr/>
          <p:nvPr/>
        </p:nvSpPr>
        <p:spPr>
          <a:xfrm rot="5400000">
            <a:off x="2140522" y="5360694"/>
            <a:ext cx="512991" cy="377964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2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  <p:bldP spid="15" grpId="0"/>
      <p:bldP spid="18" grpId="0"/>
      <p:bldP spid="4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42D7436-762D-F2B3-B718-ADA9A077A291}"/>
              </a:ext>
            </a:extLst>
          </p:cNvPr>
          <p:cNvSpPr txBox="1"/>
          <p:nvPr/>
        </p:nvSpPr>
        <p:spPr>
          <a:xfrm>
            <a:off x="197514" y="764705"/>
            <a:ext cx="8046894" cy="5109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ts val="0"/>
              </a:spcBef>
              <a:buNone/>
              <a:defRPr sz="3200" b="1" spc="-50" baseline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solidFill>
                  <a:srgbClr val="000000"/>
                </a:solidFill>
              </a:rPr>
              <a:t>4. </a:t>
            </a:r>
            <a:r>
              <a:rPr lang="en-US" dirty="0">
                <a:solidFill>
                  <a:srgbClr val="000000"/>
                </a:solidFill>
              </a:rPr>
              <a:t>Methods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4458196-5C20-B5A7-8AE3-105CFF094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09ED-5DCD-4173-ADD3-38C51F4AE414}" type="slidenum">
              <a:rPr lang="pt-BR" smtClean="0">
                <a:solidFill>
                  <a:srgbClr val="000000"/>
                </a:solidFill>
              </a:rPr>
              <a:pPr/>
              <a:t>21</a:t>
            </a:fld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DE905E-EA7B-1540-5F45-D1D8DAC2F1F5}"/>
              </a:ext>
            </a:extLst>
          </p:cNvPr>
          <p:cNvSpPr txBox="1"/>
          <p:nvPr/>
        </p:nvSpPr>
        <p:spPr>
          <a:xfrm>
            <a:off x="5857682" y="1639312"/>
            <a:ext cx="295232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7. A schematic cross-section of a stream corridor where the water table lies above the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stream detailed with all the components used in this study.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9CC02FA-A265-93FD-9945-340CE0A0C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4" y="1523005"/>
            <a:ext cx="5411114" cy="26412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FEEA352-E1F6-2FCE-82BE-25104975F28B}"/>
              </a:ext>
            </a:extLst>
          </p:cNvPr>
          <p:cNvSpPr txBox="1"/>
          <p:nvPr/>
        </p:nvSpPr>
        <p:spPr>
          <a:xfrm>
            <a:off x="576210" y="4456211"/>
            <a:ext cx="52814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ensure connectivity between the analyzed wells and rivers:</a:t>
            </a:r>
          </a:p>
          <a:p>
            <a:pPr marL="400050" indent="-400050" defTabSz="457200" fontAlgn="auto">
              <a:spcBef>
                <a:spcPts val="0"/>
              </a:spcBef>
              <a:spcAft>
                <a:spcPts val="0"/>
              </a:spcAft>
              <a:buFontTx/>
              <a:buAutoNum type="romanLcParenBoth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wells could not be more than 1km from the nearest streambank;</a:t>
            </a:r>
          </a:p>
          <a:p>
            <a:pPr marL="400050" indent="-400050" defTabSz="457200" fontAlgn="auto">
              <a:spcBef>
                <a:spcPts val="0"/>
              </a:spcBef>
              <a:spcAft>
                <a:spcPts val="0"/>
              </a:spcAft>
              <a:buFontTx/>
              <a:buAutoNum type="romanLcParenBoth"/>
            </a:pPr>
            <a:r>
              <a:rPr lang="en-US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wells' depth could not exceed 100 meters;</a:t>
            </a:r>
            <a:endParaRPr lang="pt-BR" sz="16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indent="-400050" defTabSz="457200" fontAlgn="auto">
              <a:spcBef>
                <a:spcPts val="0"/>
              </a:spcBef>
              <a:spcAft>
                <a:spcPts val="0"/>
              </a:spcAft>
              <a:buFontTx/>
              <a:buAutoNum type="romanLcParenBoth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wells could not be in confined aquifers.</a:t>
            </a:r>
            <a:endParaRPr lang="pt-BR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FCB8A9E-CDBC-F12D-BDB5-7C9E64ADFCA1}"/>
              </a:ext>
            </a:extLst>
          </p:cNvPr>
          <p:cNvSpPr txBox="1"/>
          <p:nvPr/>
        </p:nvSpPr>
        <p:spPr>
          <a:xfrm>
            <a:off x="6549091" y="5056375"/>
            <a:ext cx="1867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 = 17,972 wells </a:t>
            </a:r>
            <a:endParaRPr lang="pt-BR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EA42B11-D9D3-01D8-DD74-1046243E8957}"/>
              </a:ext>
            </a:extLst>
          </p:cNvPr>
          <p:cNvSpPr txBox="1"/>
          <p:nvPr/>
        </p:nvSpPr>
        <p:spPr>
          <a:xfrm>
            <a:off x="1501086" y="6488463"/>
            <a:ext cx="2575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Author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(2023)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0F0910E2-1D69-5FC7-90D9-4F945D214BEE}"/>
              </a:ext>
            </a:extLst>
          </p:cNvPr>
          <p:cNvSpPr/>
          <p:nvPr/>
        </p:nvSpPr>
        <p:spPr>
          <a:xfrm>
            <a:off x="5662357" y="5139016"/>
            <a:ext cx="512991" cy="204049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0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1" grpId="0"/>
      <p:bldP spid="12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42D7436-762D-F2B3-B718-ADA9A077A291}"/>
              </a:ext>
            </a:extLst>
          </p:cNvPr>
          <p:cNvSpPr txBox="1"/>
          <p:nvPr/>
        </p:nvSpPr>
        <p:spPr>
          <a:xfrm>
            <a:off x="197514" y="764705"/>
            <a:ext cx="8046894" cy="5109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ts val="0"/>
              </a:spcBef>
              <a:buNone/>
              <a:defRPr sz="3200" b="1" spc="-50" baseline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dirty="0">
                <a:solidFill>
                  <a:srgbClr val="000000"/>
                </a:solidFill>
              </a:rPr>
              <a:t>5. </a:t>
            </a:r>
            <a:r>
              <a:rPr lang="en-US" dirty="0">
                <a:solidFill>
                  <a:srgbClr val="000000"/>
                </a:solidFill>
              </a:rPr>
              <a:t>Results and Discussions: </a:t>
            </a:r>
            <a:r>
              <a:rPr lang="en-US" sz="2500" dirty="0">
                <a:solidFill>
                  <a:srgbClr val="000000"/>
                </a:solidFill>
              </a:rPr>
              <a:t>Flow direction of river-aquifer interactions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4458196-5C20-B5A7-8AE3-105CFF094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09ED-5DCD-4173-ADD3-38C51F4AE414}" type="slidenum">
              <a:rPr lang="pt-BR" smtClean="0">
                <a:solidFill>
                  <a:srgbClr val="000000"/>
                </a:solidFill>
              </a:rPr>
              <a:pPr/>
              <a:t>22</a:t>
            </a:fld>
            <a:endParaRPr lang="pt-BR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3085530-FC0B-ABB0-7284-179072506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42615"/>
            <a:ext cx="4968552" cy="455038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1944DAB-60AF-794A-EAD2-414DA0C23A92}"/>
              </a:ext>
            </a:extLst>
          </p:cNvPr>
          <p:cNvSpPr txBox="1"/>
          <p:nvPr/>
        </p:nvSpPr>
        <p:spPr>
          <a:xfrm>
            <a:off x="5562733" y="2276872"/>
            <a:ext cx="35812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~55.5% of these wells 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00"/>
                </a:solidFill>
              </a:rPr>
              <a:t>have </a:t>
            </a:r>
            <a:r>
              <a:rPr lang="en-US" dirty="0">
                <a:solidFill>
                  <a:srgbClr val="000000"/>
                </a:solidFill>
              </a:rPr>
              <a:t>water levels below 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nearest river's water level;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2C554B14-B9DE-38B1-41B7-2B801B355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5460898" y="3476478"/>
            <a:ext cx="3137879" cy="25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6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60652"/>
            <a:ext cx="8820471" cy="1368148"/>
          </a:xfrm>
        </p:spPr>
        <p:txBody>
          <a:bodyPr/>
          <a:lstStyle/>
          <a:p>
            <a:r>
              <a:rPr lang="pt-BR" dirty="0" smtClean="0"/>
              <a:t>Os riscos da desinformação científica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5" y="1700808"/>
            <a:ext cx="8229600" cy="3705870"/>
          </a:xfrm>
        </p:spPr>
        <p:txBody>
          <a:bodyPr/>
          <a:lstStyle/>
          <a:p>
            <a:r>
              <a:rPr lang="pt-BR" sz="2000" dirty="0" smtClean="0"/>
              <a:t>Artigo científico</a:t>
            </a:r>
          </a:p>
          <a:p>
            <a:r>
              <a:rPr lang="pt-BR" sz="2000" dirty="0" smtClean="0"/>
              <a:t>Uchôa</a:t>
            </a:r>
            <a:r>
              <a:rPr lang="pt-BR" sz="2000" dirty="0"/>
              <a:t>, J.G.S.M., Oliveira, P.T.S</a:t>
            </a:r>
            <a:r>
              <a:rPr lang="pt-BR" sz="2000" dirty="0" smtClean="0"/>
              <a:t>. </a:t>
            </a:r>
            <a:r>
              <a:rPr lang="pt-BR" sz="2000" i="1" dirty="0" smtClean="0"/>
              <a:t>et </a:t>
            </a:r>
            <a:r>
              <a:rPr lang="pt-BR" sz="2000" i="1" dirty="0"/>
              <a:t>al.</a:t>
            </a:r>
            <a:r>
              <a:rPr lang="pt-BR" sz="2000" dirty="0"/>
              <a:t> </a:t>
            </a:r>
            <a:br>
              <a:rPr lang="pt-BR" sz="2000" dirty="0"/>
            </a:br>
            <a:r>
              <a:rPr lang="pt-BR" sz="2000" b="1" dirty="0" err="1"/>
              <a:t>Widespread</a:t>
            </a:r>
            <a:r>
              <a:rPr lang="pt-BR" sz="2000" b="1" dirty="0"/>
              <a:t> </a:t>
            </a:r>
            <a:r>
              <a:rPr lang="pt-BR" sz="2000" b="1" dirty="0" err="1"/>
              <a:t>potential</a:t>
            </a:r>
            <a:r>
              <a:rPr lang="pt-BR" sz="2000" b="1" dirty="0"/>
              <a:t> for </a:t>
            </a:r>
            <a:r>
              <a:rPr lang="pt-BR" sz="2000" b="1" dirty="0" err="1"/>
              <a:t>streamflow</a:t>
            </a:r>
            <a:r>
              <a:rPr lang="pt-BR" sz="2000" b="1" dirty="0"/>
              <a:t> </a:t>
            </a:r>
            <a:r>
              <a:rPr lang="pt-BR" sz="2000" b="1" dirty="0" err="1"/>
              <a:t>leakage</a:t>
            </a:r>
            <a:r>
              <a:rPr lang="pt-BR" sz="2000" b="1" dirty="0"/>
              <a:t> </a:t>
            </a:r>
            <a:r>
              <a:rPr lang="pt-BR" sz="2000" b="1" dirty="0" err="1"/>
              <a:t>across</a:t>
            </a:r>
            <a:r>
              <a:rPr lang="pt-BR" sz="2000" b="1" dirty="0"/>
              <a:t> </a:t>
            </a:r>
            <a:r>
              <a:rPr lang="pt-BR" sz="2000" b="1" dirty="0" err="1" smtClean="0"/>
              <a:t>Brazil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i="1" dirty="0" err="1"/>
              <a:t>Nature</a:t>
            </a:r>
            <a:r>
              <a:rPr lang="pt-BR" sz="2000" i="1" dirty="0"/>
              <a:t> Communications</a:t>
            </a:r>
            <a:r>
              <a:rPr lang="pt-BR" sz="2000" dirty="0"/>
              <a:t> 15, 10211 (2024).</a:t>
            </a:r>
            <a:endParaRPr lang="pt-BR" sz="2000" dirty="0" smtClean="0"/>
          </a:p>
          <a:p>
            <a:endParaRPr lang="pt-BR" sz="2000" dirty="0"/>
          </a:p>
          <a:p>
            <a:r>
              <a:rPr lang="pt-BR" sz="2000" dirty="0" smtClean="0"/>
              <a:t>Manchete jornalística</a:t>
            </a:r>
          </a:p>
          <a:p>
            <a:r>
              <a:rPr lang="pt-BR" sz="2000" b="1" dirty="0" smtClean="0"/>
              <a:t>“</a:t>
            </a:r>
            <a:r>
              <a:rPr lang="pt-BR" sz="2000" b="1" dirty="0" err="1" smtClean="0"/>
              <a:t>Superexploração</a:t>
            </a:r>
            <a:r>
              <a:rPr lang="pt-BR" sz="2000" b="1" dirty="0" smtClean="0"/>
              <a:t> </a:t>
            </a:r>
            <a:r>
              <a:rPr lang="pt-BR" sz="2000" b="1" dirty="0"/>
              <a:t>das águas subterrâneas está comprometendo a vazão dos rios no </a:t>
            </a:r>
            <a:r>
              <a:rPr lang="pt-BR" sz="2000" b="1" dirty="0" smtClean="0"/>
              <a:t>Brasil</a:t>
            </a:r>
            <a:r>
              <a:rPr lang="pt-BR" sz="2000" b="1" dirty="0" smtClean="0"/>
              <a:t>”</a:t>
            </a:r>
          </a:p>
          <a:p>
            <a:r>
              <a:rPr lang="pt-BR" sz="2000" b="1" dirty="0" smtClean="0"/>
              <a:t>“</a:t>
            </a:r>
            <a:r>
              <a:rPr lang="pt-BR" sz="2000" b="1" dirty="0" err="1" smtClean="0"/>
              <a:t>Superexploração</a:t>
            </a:r>
            <a:r>
              <a:rPr lang="pt-BR" sz="2000" b="1" dirty="0" smtClean="0"/>
              <a:t> </a:t>
            </a:r>
            <a:r>
              <a:rPr lang="pt-BR" sz="2000" b="1" dirty="0"/>
              <a:t>das águas subterrâneas </a:t>
            </a:r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 smtClean="0"/>
              <a:t>ameaça </a:t>
            </a:r>
            <a:r>
              <a:rPr lang="pt-BR" sz="2000" b="1" dirty="0"/>
              <a:t>mais da metade dos rios </a:t>
            </a:r>
            <a:r>
              <a:rPr lang="pt-BR" sz="2000" b="1" dirty="0" smtClean="0"/>
              <a:t>brasileiros”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41855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475903"/>
            <a:ext cx="8229600" cy="1800969"/>
          </a:xfrm>
        </p:spPr>
        <p:txBody>
          <a:bodyPr/>
          <a:lstStyle/>
          <a:p>
            <a:r>
              <a:rPr lang="pt-BR" altLang="pt-BR" dirty="0" smtClean="0"/>
              <a:t>Disponibilidade hídrica futura no Brasil</a:t>
            </a:r>
            <a:br>
              <a:rPr lang="pt-BR" altLang="pt-BR" dirty="0" smtClean="0"/>
            </a:br>
            <a:endParaRPr lang="pt-BR" altLang="pt-BR" sz="2800" dirty="0" smtClean="0"/>
          </a:p>
        </p:txBody>
      </p:sp>
    </p:spTree>
    <p:extLst>
      <p:ext uri="{BB962C8B-B14F-4D97-AF65-F5344CB8AC3E}">
        <p14:creationId xmlns:p14="http://schemas.microsoft.com/office/powerpoint/2010/main" val="426185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1008108"/>
          </a:xfrm>
        </p:spPr>
        <p:txBody>
          <a:bodyPr/>
          <a:lstStyle/>
          <a:p>
            <a:r>
              <a:rPr lang="pt-BR" altLang="pt-BR" sz="2800" dirty="0" smtClean="0"/>
              <a:t>Definições da ciência global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5" y="1196752"/>
            <a:ext cx="8352927" cy="4896544"/>
          </a:xfrm>
        </p:spPr>
        <p:txBody>
          <a:bodyPr/>
          <a:lstStyle/>
          <a:p>
            <a:r>
              <a:rPr lang="pt-BR" altLang="pt-BR" sz="2000" dirty="0" smtClean="0"/>
              <a:t>IPCC - </a:t>
            </a:r>
            <a:r>
              <a:rPr lang="en-US" altLang="pt-BR" sz="2000" dirty="0" smtClean="0"/>
              <a:t>Intergovernmental </a:t>
            </a:r>
            <a:r>
              <a:rPr lang="en-US" altLang="pt-BR" sz="2000" dirty="0"/>
              <a:t>Panel on Climate </a:t>
            </a:r>
            <a:r>
              <a:rPr lang="en-US" altLang="pt-BR" sz="2000" dirty="0" smtClean="0"/>
              <a:t>Change (1988)</a:t>
            </a:r>
          </a:p>
          <a:p>
            <a:pPr marL="914400" lvl="2" indent="0">
              <a:buNone/>
            </a:pPr>
            <a:r>
              <a:rPr lang="pt-BR" altLang="pt-BR" sz="2000" dirty="0" smtClean="0"/>
              <a:t>(Painel </a:t>
            </a:r>
            <a:r>
              <a:rPr lang="pt-BR" altLang="pt-BR" sz="2000" dirty="0"/>
              <a:t>Intergovernamental sobre Mudanças </a:t>
            </a:r>
            <a:r>
              <a:rPr lang="pt-BR" altLang="pt-BR" sz="2000" dirty="0" smtClean="0"/>
              <a:t>Climáticas)</a:t>
            </a:r>
          </a:p>
          <a:p>
            <a:pPr marL="914400" lvl="2" indent="0">
              <a:buNone/>
            </a:pPr>
            <a:endParaRPr lang="pt-BR" altLang="pt-BR" sz="2000" dirty="0" smtClean="0"/>
          </a:p>
          <a:p>
            <a:pPr marL="914400" lvl="2" indent="0">
              <a:buNone/>
            </a:pPr>
            <a:r>
              <a:rPr lang="pt-BR" altLang="pt-BR" sz="2000" dirty="0" smtClean="0"/>
              <a:t>Órgão </a:t>
            </a:r>
            <a:r>
              <a:rPr lang="pt-BR" altLang="pt-BR" sz="2000" dirty="0"/>
              <a:t>da ONU para avaliar </a:t>
            </a:r>
            <a:r>
              <a:rPr lang="pt-BR" altLang="pt-BR" sz="2000" dirty="0" smtClean="0"/>
              <a:t>questões científicas relacionadas </a:t>
            </a:r>
            <a:r>
              <a:rPr lang="pt-BR" altLang="pt-BR" sz="2000" dirty="0"/>
              <a:t>às mudanças </a:t>
            </a:r>
            <a:r>
              <a:rPr lang="pt-BR" altLang="pt-BR" sz="2000" dirty="0" smtClean="0"/>
              <a:t>climáticas e subsidiar políticas e ações globais </a:t>
            </a:r>
          </a:p>
          <a:p>
            <a:pPr marL="0" indent="0">
              <a:buNone/>
            </a:pPr>
            <a:endParaRPr lang="pt-BR" altLang="pt-BR" sz="2000" dirty="0" smtClean="0"/>
          </a:p>
          <a:p>
            <a:r>
              <a:rPr lang="pt-BR" altLang="pt-BR" sz="2000" dirty="0" smtClean="0"/>
              <a:t>CMIP - </a:t>
            </a:r>
            <a:r>
              <a:rPr lang="pt-BR" sz="2000" dirty="0" err="1"/>
              <a:t>Coupled</a:t>
            </a:r>
            <a:r>
              <a:rPr lang="pt-BR" sz="2000" dirty="0"/>
              <a:t> </a:t>
            </a:r>
            <a:r>
              <a:rPr lang="pt-BR" sz="2000" dirty="0" err="1"/>
              <a:t>Model</a:t>
            </a:r>
            <a:r>
              <a:rPr lang="pt-BR" sz="2000" dirty="0"/>
              <a:t> </a:t>
            </a:r>
            <a:r>
              <a:rPr lang="pt-BR" sz="2000" dirty="0" err="1"/>
              <a:t>Intercomparison</a:t>
            </a:r>
            <a:r>
              <a:rPr lang="pt-BR" sz="2000" dirty="0"/>
              <a:t> </a:t>
            </a:r>
            <a:r>
              <a:rPr lang="pt-BR" sz="2000" dirty="0" smtClean="0"/>
              <a:t>Project</a:t>
            </a:r>
            <a:endParaRPr lang="pt-BR" altLang="pt-BR" sz="2000" dirty="0" smtClean="0"/>
          </a:p>
          <a:p>
            <a:pPr marL="457200" lvl="1" indent="0">
              <a:buNone/>
            </a:pPr>
            <a:r>
              <a:rPr lang="pt-BR" altLang="pt-BR" sz="2000" dirty="0" smtClean="0"/>
              <a:t>	</a:t>
            </a:r>
            <a:r>
              <a:rPr lang="pt-BR" sz="2000" dirty="0" smtClean="0"/>
              <a:t>(Projeto de </a:t>
            </a:r>
            <a:r>
              <a:rPr lang="pt-BR" sz="2000" dirty="0" err="1" smtClean="0"/>
              <a:t>Intercomparação</a:t>
            </a:r>
            <a:r>
              <a:rPr lang="pt-BR" sz="2000" dirty="0" smtClean="0"/>
              <a:t> de Modelos Acoplados)</a:t>
            </a:r>
          </a:p>
          <a:p>
            <a:pPr marL="457200" lvl="1" indent="0">
              <a:buNone/>
            </a:pPr>
            <a:endParaRPr lang="pt-BR" altLang="pt-BR" sz="2000" dirty="0"/>
          </a:p>
          <a:p>
            <a:pPr marL="457200" lvl="1" indent="0">
              <a:buNone/>
            </a:pPr>
            <a:r>
              <a:rPr lang="pt-BR" altLang="pt-BR" sz="2000" dirty="0" smtClean="0"/>
              <a:t>	</a:t>
            </a:r>
            <a:r>
              <a:rPr lang="pt-BR" altLang="pt-BR" sz="2000" dirty="0"/>
              <a:t>E</a:t>
            </a:r>
            <a:r>
              <a:rPr lang="pt-BR" sz="2000" dirty="0" smtClean="0"/>
              <a:t>xecução </a:t>
            </a:r>
            <a:r>
              <a:rPr lang="pt-BR" sz="2000" dirty="0"/>
              <a:t>de modelos </a:t>
            </a:r>
            <a:r>
              <a:rPr lang="pt-BR" sz="2000" dirty="0" smtClean="0"/>
              <a:t>climáticos globais </a:t>
            </a:r>
            <a:br>
              <a:rPr lang="pt-BR" sz="2000" dirty="0" smtClean="0"/>
            </a:br>
            <a:r>
              <a:rPr lang="pt-BR" sz="2000" dirty="0" smtClean="0"/>
              <a:t>  	para </a:t>
            </a:r>
            <a:r>
              <a:rPr lang="pt-BR" sz="2000" dirty="0"/>
              <a:t>projetar o clima futuro. </a:t>
            </a:r>
            <a:endParaRPr lang="pt-BR" altLang="pt-BR" sz="2000" dirty="0" smtClean="0"/>
          </a:p>
          <a:p>
            <a:endParaRPr lang="pt-BR" alt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352111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1008108"/>
          </a:xfrm>
        </p:spPr>
        <p:txBody>
          <a:bodyPr/>
          <a:lstStyle/>
          <a:p>
            <a:r>
              <a:rPr lang="pt-BR" altLang="pt-BR" sz="2800" dirty="0" smtClean="0"/>
              <a:t>Definições da ciência global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7" cy="4896544"/>
          </a:xfrm>
        </p:spPr>
        <p:txBody>
          <a:bodyPr/>
          <a:lstStyle/>
          <a:p>
            <a:r>
              <a:rPr lang="pt-BR" altLang="pt-BR" sz="2000" dirty="0" smtClean="0"/>
              <a:t>AR5 IPCC (2013) usou resultados do CMIP5</a:t>
            </a:r>
          </a:p>
          <a:p>
            <a:pPr lvl="1"/>
            <a:r>
              <a:rPr lang="pt-BR" altLang="pt-BR" sz="2000" dirty="0" smtClean="0"/>
              <a:t>Cenários futuros de mudanças climáticas</a:t>
            </a:r>
          </a:p>
          <a:p>
            <a:pPr lvl="1"/>
            <a:r>
              <a:rPr lang="pt-BR" altLang="pt-BR" sz="2000" dirty="0" err="1"/>
              <a:t>Forçantes</a:t>
            </a:r>
            <a:r>
              <a:rPr lang="pt-BR" altLang="pt-BR" sz="2000" dirty="0"/>
              <a:t> baseadas em emissões de gases de efeito estufa (GEE</a:t>
            </a:r>
            <a:r>
              <a:rPr lang="pt-BR" altLang="pt-BR" sz="2000" dirty="0" smtClean="0"/>
              <a:t>)</a:t>
            </a:r>
          </a:p>
          <a:p>
            <a:pPr lvl="1"/>
            <a:r>
              <a:rPr lang="pt-BR" altLang="pt-BR" sz="2000" dirty="0" err="1" smtClean="0"/>
              <a:t>RCPs</a:t>
            </a:r>
            <a:r>
              <a:rPr lang="pt-BR" altLang="pt-BR" sz="2000" dirty="0" smtClean="0"/>
              <a:t> – </a:t>
            </a:r>
            <a:r>
              <a:rPr lang="pt-BR" altLang="pt-BR" sz="2000" dirty="0" err="1" smtClean="0"/>
              <a:t>Representative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Concentration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Pathways</a:t>
            </a:r>
            <a:endParaRPr lang="pt-BR" altLang="pt-BR" sz="2000" dirty="0" smtClean="0"/>
          </a:p>
          <a:p>
            <a:pPr marL="0" indent="0">
              <a:buNone/>
            </a:pPr>
            <a:endParaRPr lang="pt-BR" altLang="pt-BR" sz="2000" dirty="0" smtClean="0"/>
          </a:p>
          <a:p>
            <a:r>
              <a:rPr lang="pt-BR" altLang="pt-BR" sz="2000" dirty="0" smtClean="0"/>
              <a:t>Acordo de Paris (2015, COP21) – limitar o aquecimento global a </a:t>
            </a:r>
            <a:r>
              <a:rPr lang="pt-BR" sz="2000" dirty="0" smtClean="0"/>
              <a:t>1,5°C</a:t>
            </a:r>
          </a:p>
          <a:p>
            <a:endParaRPr lang="pt-BR" sz="2000" dirty="0" smtClean="0"/>
          </a:p>
          <a:p>
            <a:r>
              <a:rPr lang="pt-BR" altLang="pt-BR" sz="2000" dirty="0" smtClean="0"/>
              <a:t>AR6 </a:t>
            </a:r>
            <a:r>
              <a:rPr lang="pt-BR" altLang="pt-BR" sz="2000" dirty="0"/>
              <a:t>IPCC (</a:t>
            </a:r>
            <a:r>
              <a:rPr lang="pt-BR" altLang="pt-BR" sz="2000" dirty="0" smtClean="0"/>
              <a:t>2021-23) </a:t>
            </a:r>
            <a:r>
              <a:rPr lang="pt-BR" altLang="pt-BR" sz="2000" dirty="0"/>
              <a:t>usou resultados do </a:t>
            </a:r>
            <a:r>
              <a:rPr lang="pt-BR" altLang="pt-BR" sz="2000" dirty="0" smtClean="0"/>
              <a:t>CMIP6</a:t>
            </a:r>
            <a:endParaRPr lang="pt-BR" altLang="pt-BR" sz="2000" dirty="0"/>
          </a:p>
          <a:p>
            <a:pPr lvl="1"/>
            <a:r>
              <a:rPr lang="pt-BR" altLang="pt-BR" sz="2000" dirty="0" err="1" smtClean="0"/>
              <a:t>Forçantes</a:t>
            </a:r>
            <a:r>
              <a:rPr lang="pt-BR" altLang="pt-BR" sz="2000" dirty="0" smtClean="0"/>
              <a:t> (GEE + sequestro de carbono + ações)</a:t>
            </a:r>
            <a:endParaRPr lang="pt-BR" altLang="pt-BR" sz="2000" dirty="0"/>
          </a:p>
          <a:p>
            <a:pPr lvl="1"/>
            <a:r>
              <a:rPr lang="pt-BR" sz="2000" dirty="0" err="1"/>
              <a:t>SSPs</a:t>
            </a:r>
            <a:r>
              <a:rPr lang="pt-BR" sz="2000" dirty="0"/>
              <a:t> (</a:t>
            </a:r>
            <a:r>
              <a:rPr lang="pt-BR" sz="2000" dirty="0" err="1"/>
              <a:t>Shared</a:t>
            </a:r>
            <a:r>
              <a:rPr lang="pt-BR" sz="2000" dirty="0"/>
              <a:t> </a:t>
            </a:r>
            <a:r>
              <a:rPr lang="pt-BR" sz="2000" dirty="0" err="1"/>
              <a:t>Socio‐Economic</a:t>
            </a:r>
            <a:r>
              <a:rPr lang="pt-BR" sz="2000" dirty="0"/>
              <a:t> </a:t>
            </a:r>
            <a:r>
              <a:rPr lang="pt-BR" sz="2000" dirty="0" err="1"/>
              <a:t>Pathways</a:t>
            </a:r>
            <a:r>
              <a:rPr lang="pt-BR" sz="2000" dirty="0" smtClean="0"/>
              <a:t>)</a:t>
            </a:r>
          </a:p>
          <a:p>
            <a:pPr marL="0" indent="0">
              <a:buNone/>
            </a:pPr>
            <a:endParaRPr lang="pt-BR" altLang="pt-BR" sz="2000" dirty="0"/>
          </a:p>
          <a:p>
            <a:r>
              <a:rPr lang="pt-BR" altLang="pt-BR" sz="2000" dirty="0" smtClean="0"/>
              <a:t>COP30 (Belém, 2025)</a:t>
            </a:r>
            <a:endParaRPr lang="pt-BR" sz="2000" dirty="0"/>
          </a:p>
          <a:p>
            <a:pPr lvl="1"/>
            <a:endParaRPr lang="pt-BR" altLang="pt-BR" sz="2000" dirty="0"/>
          </a:p>
        </p:txBody>
      </p:sp>
    </p:spTree>
    <p:extLst>
      <p:ext uri="{BB962C8B-B14F-4D97-AF65-F5344CB8AC3E}">
        <p14:creationId xmlns:p14="http://schemas.microsoft.com/office/powerpoint/2010/main" val="197660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1008108"/>
          </a:xfrm>
        </p:spPr>
        <p:txBody>
          <a:bodyPr/>
          <a:lstStyle/>
          <a:p>
            <a:r>
              <a:rPr lang="pt-BR" sz="2800" dirty="0" smtClean="0"/>
              <a:t>Emissões de </a:t>
            </a:r>
            <a:r>
              <a:rPr lang="pt-BR" sz="2800" dirty="0"/>
              <a:t>CO2 nos cenários </a:t>
            </a:r>
            <a:r>
              <a:rPr lang="pt-BR" sz="2800" dirty="0" smtClean="0"/>
              <a:t>de </a:t>
            </a:r>
            <a:br>
              <a:rPr lang="pt-BR" sz="2800" dirty="0" smtClean="0"/>
            </a:br>
            <a:r>
              <a:rPr lang="pt-BR" sz="2800" dirty="0" smtClean="0"/>
              <a:t>RCP (linhas tracejadas – CMIP5) </a:t>
            </a:r>
            <a:r>
              <a:rPr lang="pt-BR" sz="2800" dirty="0"/>
              <a:t>e de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SSP </a:t>
            </a:r>
            <a:r>
              <a:rPr lang="pt-BR" sz="2800" dirty="0"/>
              <a:t>(linhas sólidas – </a:t>
            </a:r>
            <a:r>
              <a:rPr lang="pt-BR" sz="2800" dirty="0" smtClean="0"/>
              <a:t>CMIP6).</a:t>
            </a:r>
            <a:endParaRPr lang="pt-BR" altLang="pt-BR" sz="2800" dirty="0" smtClean="0"/>
          </a:p>
        </p:txBody>
      </p:sp>
      <p:pic>
        <p:nvPicPr>
          <p:cNvPr id="4" name="Espaço Reservado para Conteúdo 3" descr="Recorte de Tel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74" y="1532963"/>
            <a:ext cx="7468142" cy="5193688"/>
          </a:xfrm>
        </p:spPr>
      </p:pic>
    </p:spTree>
    <p:extLst>
      <p:ext uri="{BB962C8B-B14F-4D97-AF65-F5344CB8AC3E}">
        <p14:creationId xmlns:p14="http://schemas.microsoft.com/office/powerpoint/2010/main" val="147097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1008108"/>
          </a:xfrm>
        </p:spPr>
        <p:txBody>
          <a:bodyPr/>
          <a:lstStyle/>
          <a:p>
            <a:r>
              <a:rPr lang="pt-BR" altLang="pt-BR" sz="2800" dirty="0" smtClean="0"/>
              <a:t>CMIP6 Data </a:t>
            </a:r>
            <a:r>
              <a:rPr lang="pt-BR" altLang="pt-BR" sz="2800" dirty="0" err="1" smtClean="0"/>
              <a:t>Request</a:t>
            </a:r>
            <a:endParaRPr lang="pt-BR" altLang="pt-BR" sz="2800" dirty="0" smtClean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7" cy="4896544"/>
          </a:xfrm>
        </p:spPr>
        <p:txBody>
          <a:bodyPr/>
          <a:lstStyle/>
          <a:p>
            <a:r>
              <a:rPr lang="pt-BR" altLang="pt-BR" sz="2000" dirty="0" smtClean="0"/>
              <a:t>Base de dados de 23 GCM (Global </a:t>
            </a:r>
            <a:r>
              <a:rPr lang="pt-BR" altLang="pt-BR" sz="2000" dirty="0" err="1" smtClean="0"/>
              <a:t>Circulation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Model</a:t>
            </a:r>
            <a:r>
              <a:rPr lang="pt-BR" altLang="pt-BR" sz="2000" dirty="0" smtClean="0"/>
              <a:t>)</a:t>
            </a:r>
          </a:p>
          <a:p>
            <a:pPr marL="0" indent="0">
              <a:buNone/>
            </a:pPr>
            <a:endParaRPr lang="pt-BR" altLang="pt-BR" sz="2000" dirty="0" smtClean="0"/>
          </a:p>
        </p:txBody>
      </p:sp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69810"/>
            <a:ext cx="8064896" cy="48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475903"/>
            <a:ext cx="8229600" cy="1800969"/>
          </a:xfrm>
        </p:spPr>
        <p:txBody>
          <a:bodyPr/>
          <a:lstStyle/>
          <a:p>
            <a:r>
              <a:rPr lang="en-US" sz="2400" dirty="0"/>
              <a:t>Future perspectives of extreme events and water availability in Brazilian catchments (</a:t>
            </a:r>
            <a:r>
              <a:rPr lang="en-US" sz="2400" dirty="0" err="1"/>
              <a:t>Ballarin</a:t>
            </a:r>
            <a:r>
              <a:rPr lang="en-US" sz="2400" dirty="0"/>
              <a:t>, 2024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pt-BR" altLang="pt-BR" sz="2400" dirty="0" smtClean="0"/>
              <a:t>Dr. </a:t>
            </a:r>
            <a:r>
              <a:rPr lang="es-ES" altLang="pt-BR" sz="2400" dirty="0" smtClean="0"/>
              <a:t>André S. </a:t>
            </a:r>
            <a:r>
              <a:rPr lang="es-ES" altLang="pt-BR" sz="2400" dirty="0" err="1" smtClean="0"/>
              <a:t>Ballarin</a:t>
            </a:r>
            <a:r>
              <a:rPr lang="es-ES" altLang="pt-BR" sz="2400" dirty="0" smtClean="0"/>
              <a:t>, 2024</a:t>
            </a:r>
            <a:endParaRPr lang="pt-BR" altLang="pt-BR" sz="2400" dirty="0" smtClean="0"/>
          </a:p>
        </p:txBody>
      </p:sp>
      <p:pic>
        <p:nvPicPr>
          <p:cNvPr id="2" name="Picture 2" descr="André S. Ballar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28" y="2348880"/>
            <a:ext cx="1626790" cy="221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0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1368148"/>
          </a:xfrm>
        </p:spPr>
        <p:txBody>
          <a:bodyPr/>
          <a:lstStyle/>
          <a:p>
            <a:r>
              <a:rPr lang="pt-BR" altLang="pt-BR" sz="2800" dirty="0" smtClean="0"/>
              <a:t>Disponibilidade hídrica</a:t>
            </a:r>
          </a:p>
        </p:txBody>
      </p:sp>
    </p:spTree>
    <p:extLst>
      <p:ext uri="{BB962C8B-B14F-4D97-AF65-F5344CB8AC3E}">
        <p14:creationId xmlns:p14="http://schemas.microsoft.com/office/powerpoint/2010/main" val="271655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969E7DE-0BA5-11DF-AF6B-7DF7ABDD95A1}"/>
              </a:ext>
            </a:extLst>
          </p:cNvPr>
          <p:cNvSpPr/>
          <p:nvPr/>
        </p:nvSpPr>
        <p:spPr>
          <a:xfrm>
            <a:off x="2" y="567436"/>
            <a:ext cx="242047" cy="629056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5B73894-A690-48F3-71B5-C3A6441CE136}"/>
              </a:ext>
            </a:extLst>
          </p:cNvPr>
          <p:cNvSpPr/>
          <p:nvPr/>
        </p:nvSpPr>
        <p:spPr>
          <a:xfrm>
            <a:off x="0" y="0"/>
            <a:ext cx="9144000" cy="5674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white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0" y="578224"/>
            <a:ext cx="9144000" cy="0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D63E-7BF1-46E7-B168-72D4F51E0D50}" type="slidenum">
              <a:rPr lang="pt-BR" sz="1100" smtClean="0">
                <a:solidFill>
                  <a:srgbClr val="DDDDDD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30</a:t>
            </a:fld>
            <a:endParaRPr lang="pt-BR" sz="1100" dirty="0">
              <a:solidFill>
                <a:srgbClr val="DDDDDD">
                  <a:lumMod val="50000"/>
                </a:srgb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2" name="CaixaDeTexto 3">
            <a:extLst>
              <a:ext uri="{FF2B5EF4-FFF2-40B4-BE49-F238E27FC236}">
                <a16:creationId xmlns="" xmlns:a16="http://schemas.microsoft.com/office/drawing/2014/main" id="{D80FE761-B775-29AF-BAEB-830F03957801}"/>
              </a:ext>
            </a:extLst>
          </p:cNvPr>
          <p:cNvSpPr txBox="1"/>
          <p:nvPr/>
        </p:nvSpPr>
        <p:spPr>
          <a:xfrm>
            <a:off x="242047" y="55004"/>
            <a:ext cx="434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800" cap="small" dirty="0">
                <a:solidFill>
                  <a:srgbClr val="F8F8F8">
                    <a:lumMod val="1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Introdução</a:t>
            </a:r>
          </a:p>
        </p:txBody>
      </p:sp>
      <p:sp>
        <p:nvSpPr>
          <p:cNvPr id="15" name="CaixaDeTexto 3">
            <a:extLst>
              <a:ext uri="{FF2B5EF4-FFF2-40B4-BE49-F238E27FC236}">
                <a16:creationId xmlns="" xmlns:a16="http://schemas.microsoft.com/office/drawing/2014/main" id="{15F4C352-8EB7-8C0A-7A18-0B0157F0EDF7}"/>
              </a:ext>
            </a:extLst>
          </p:cNvPr>
          <p:cNvSpPr txBox="1"/>
          <p:nvPr/>
        </p:nvSpPr>
        <p:spPr>
          <a:xfrm rot="16200000">
            <a:off x="-854481" y="2586996"/>
            <a:ext cx="191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cap="small" dirty="0">
                <a:solidFill>
                  <a:srgbClr val="F8F8F8">
                    <a:lumMod val="2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Capítulo</a:t>
            </a:r>
            <a:r>
              <a:rPr lang="pt-BR" cap="small" dirty="0">
                <a:solidFill>
                  <a:srgbClr val="F8F8F8">
                    <a:lumMod val="1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 </a:t>
            </a:r>
          </a:p>
        </p:txBody>
      </p:sp>
      <p:cxnSp>
        <p:nvCxnSpPr>
          <p:cNvPr id="4" name="Conector em curva 46">
            <a:extLst>
              <a:ext uri="{FF2B5EF4-FFF2-40B4-BE49-F238E27FC236}">
                <a16:creationId xmlns="" xmlns:a16="http://schemas.microsoft.com/office/drawing/2014/main" id="{F3DADE55-84FA-D974-EAAA-23D30CBAFBE5}"/>
              </a:ext>
            </a:extLst>
          </p:cNvPr>
          <p:cNvCxnSpPr>
            <a:cxnSpLocks/>
            <a:stCxn id="30" idx="2"/>
          </p:cNvCxnSpPr>
          <p:nvPr/>
        </p:nvCxnSpPr>
        <p:spPr>
          <a:xfrm rot="16200000" flipH="1">
            <a:off x="1411918" y="2565425"/>
            <a:ext cx="547715" cy="875906"/>
          </a:xfrm>
          <a:prstGeom prst="curvedConnector2">
            <a:avLst/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12">
            <a:extLst>
              <a:ext uri="{FF2B5EF4-FFF2-40B4-BE49-F238E27FC236}">
                <a16:creationId xmlns="" xmlns:a16="http://schemas.microsoft.com/office/drawing/2014/main" id="{54685CB3-FF14-DC4D-16BD-E8F975586B8A}"/>
              </a:ext>
            </a:extLst>
          </p:cNvPr>
          <p:cNvSpPr txBox="1"/>
          <p:nvPr/>
        </p:nvSpPr>
        <p:spPr>
          <a:xfrm>
            <a:off x="2123729" y="2409005"/>
            <a:ext cx="1402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Erros sistemáticos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Baixa resolução espacial</a:t>
            </a:r>
          </a:p>
        </p:txBody>
      </p:sp>
      <p:cxnSp>
        <p:nvCxnSpPr>
          <p:cNvPr id="8" name="Conector em curva 47">
            <a:extLst>
              <a:ext uri="{FF2B5EF4-FFF2-40B4-BE49-F238E27FC236}">
                <a16:creationId xmlns="" xmlns:a16="http://schemas.microsoft.com/office/drawing/2014/main" id="{6E93E5A5-503D-2E10-5250-7ECE8FA9C920}"/>
              </a:ext>
            </a:extLst>
          </p:cNvPr>
          <p:cNvCxnSpPr>
            <a:stCxn id="7" idx="3"/>
            <a:endCxn id="11" idx="1"/>
          </p:cNvCxnSpPr>
          <p:nvPr/>
        </p:nvCxnSpPr>
        <p:spPr>
          <a:xfrm flipV="1">
            <a:off x="3526234" y="2321006"/>
            <a:ext cx="226413" cy="826663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em curva 52">
            <a:extLst>
              <a:ext uri="{FF2B5EF4-FFF2-40B4-BE49-F238E27FC236}">
                <a16:creationId xmlns="" xmlns:a16="http://schemas.microsoft.com/office/drawing/2014/main" id="{A79CB382-4967-E6BC-D387-D1E19A929031}"/>
              </a:ext>
            </a:extLst>
          </p:cNvPr>
          <p:cNvCxnSpPr>
            <a:cxnSpLocks/>
          </p:cNvCxnSpPr>
          <p:nvPr/>
        </p:nvCxnSpPr>
        <p:spPr>
          <a:xfrm>
            <a:off x="4555408" y="2669780"/>
            <a:ext cx="685315" cy="498993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93B345AB-AE7F-7C52-4468-974E6345AA87}"/>
              </a:ext>
            </a:extLst>
          </p:cNvPr>
          <p:cNvGrpSpPr/>
          <p:nvPr/>
        </p:nvGrpSpPr>
        <p:grpSpPr>
          <a:xfrm>
            <a:off x="5397000" y="2771662"/>
            <a:ext cx="1200237" cy="754403"/>
            <a:chOff x="6257364" y="3822430"/>
            <a:chExt cx="2083658" cy="1172547"/>
          </a:xfrm>
        </p:grpSpPr>
        <p:pic>
          <p:nvPicPr>
            <p:cNvPr id="17" name="Imagem 28">
              <a:extLst>
                <a:ext uri="{FF2B5EF4-FFF2-40B4-BE49-F238E27FC236}">
                  <a16:creationId xmlns="" xmlns:a16="http://schemas.microsoft.com/office/drawing/2014/main" id="{8DF16096-6E03-1ED3-7A19-0ECF64CB0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4338" y="3822430"/>
              <a:ext cx="966684" cy="964670"/>
            </a:xfrm>
            <a:prstGeom prst="rect">
              <a:avLst/>
            </a:prstGeom>
          </p:spPr>
        </p:pic>
        <p:pic>
          <p:nvPicPr>
            <p:cNvPr id="18" name="Imagem 53">
              <a:extLst>
                <a:ext uri="{FF2B5EF4-FFF2-40B4-BE49-F238E27FC236}">
                  <a16:creationId xmlns="" xmlns:a16="http://schemas.microsoft.com/office/drawing/2014/main" id="{D48B1A50-1269-F249-9154-721350E38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364" y="3955258"/>
              <a:ext cx="938635" cy="1039719"/>
            </a:xfrm>
            <a:prstGeom prst="rect">
              <a:avLst/>
            </a:prstGeom>
          </p:spPr>
        </p:pic>
      </p:grpSp>
      <p:cxnSp>
        <p:nvCxnSpPr>
          <p:cNvPr id="25" name="Conector em curva 38">
            <a:extLst>
              <a:ext uri="{FF2B5EF4-FFF2-40B4-BE49-F238E27FC236}">
                <a16:creationId xmlns="" xmlns:a16="http://schemas.microsoft.com/office/drawing/2014/main" id="{8A6E2CC7-9126-D78E-1D1F-D73904021766}"/>
              </a:ext>
            </a:extLst>
          </p:cNvPr>
          <p:cNvCxnSpPr>
            <a:cxnSpLocks/>
            <a:stCxn id="35" idx="2"/>
            <a:endCxn id="32" idx="0"/>
          </p:cNvCxnSpPr>
          <p:nvPr/>
        </p:nvCxnSpPr>
        <p:spPr>
          <a:xfrm rot="5400000">
            <a:off x="1641657" y="1054586"/>
            <a:ext cx="651766" cy="1415228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76A2D616-27DF-85EC-D941-B0075177DBD6}"/>
              </a:ext>
            </a:extLst>
          </p:cNvPr>
          <p:cNvGrpSpPr/>
          <p:nvPr/>
        </p:nvGrpSpPr>
        <p:grpSpPr>
          <a:xfrm>
            <a:off x="569747" y="2050108"/>
            <a:ext cx="1356149" cy="679413"/>
            <a:chOff x="838200" y="1894221"/>
            <a:chExt cx="1808198" cy="679413"/>
          </a:xfrm>
        </p:grpSpPr>
        <p:sp>
          <p:nvSpPr>
            <p:cNvPr id="30" name="Retângulo de cantos arredondados 41">
              <a:extLst>
                <a:ext uri="{FF2B5EF4-FFF2-40B4-BE49-F238E27FC236}">
                  <a16:creationId xmlns="" xmlns:a16="http://schemas.microsoft.com/office/drawing/2014/main" id="{4DBF9D47-4D6D-3F37-2045-972CC6611011}"/>
                </a:ext>
              </a:extLst>
            </p:cNvPr>
            <p:cNvSpPr/>
            <p:nvPr/>
          </p:nvSpPr>
          <p:spPr>
            <a:xfrm>
              <a:off x="838200" y="1894221"/>
              <a:ext cx="1808198" cy="67941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pt-BR" sz="1500">
                <a:solidFill>
                  <a:prstClr val="white"/>
                </a:solidFill>
              </a:endParaRPr>
            </a:p>
          </p:txBody>
        </p:sp>
        <p:sp>
          <p:nvSpPr>
            <p:cNvPr id="32" name="CaixaDeTexto 51">
              <a:extLst>
                <a:ext uri="{FF2B5EF4-FFF2-40B4-BE49-F238E27FC236}">
                  <a16:creationId xmlns="" xmlns:a16="http://schemas.microsoft.com/office/drawing/2014/main" id="{A4FC7953-3472-A642-D712-988B2B83A6AC}"/>
                </a:ext>
              </a:extLst>
            </p:cNvPr>
            <p:cNvSpPr txBox="1"/>
            <p:nvPr/>
          </p:nvSpPr>
          <p:spPr>
            <a:xfrm>
              <a:off x="949282" y="1932196"/>
              <a:ext cx="1618311" cy="55399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lvl="1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500" dirty="0">
                  <a:solidFill>
                    <a:srgbClr val="DDDDDD">
                      <a:lumMod val="25000"/>
                    </a:srgb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Modelos Climáticos</a:t>
              </a:r>
            </a:p>
          </p:txBody>
        </p:sp>
      </p:grpSp>
      <p:sp>
        <p:nvSpPr>
          <p:cNvPr id="35" name="CaixaDeTexto 12">
            <a:extLst>
              <a:ext uri="{FF2B5EF4-FFF2-40B4-BE49-F238E27FC236}">
                <a16:creationId xmlns="" xmlns:a16="http://schemas.microsoft.com/office/drawing/2014/main" id="{1C0141A0-FFEC-8581-5E1D-DF3DFB97BFE1}"/>
              </a:ext>
            </a:extLst>
          </p:cNvPr>
          <p:cNvSpPr txBox="1"/>
          <p:nvPr/>
        </p:nvSpPr>
        <p:spPr>
          <a:xfrm>
            <a:off x="346260" y="728431"/>
            <a:ext cx="465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Caracterização Climática → </a:t>
            </a:r>
            <a:r>
              <a:rPr lang="pt-BR" sz="20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pt-BR" sz="20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t-BR" sz="2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Cenários de aquecimento global (IPCC)</a:t>
            </a:r>
            <a:endParaRPr lang="pt-BR" sz="20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9" name="Picture 2" descr="CMIP6 – UKESM">
            <a:extLst>
              <a:ext uri="{FF2B5EF4-FFF2-40B4-BE49-F238E27FC236}">
                <a16:creationId xmlns="" xmlns:a16="http://schemas.microsoft.com/office/drawing/2014/main" id="{43F7FE61-CEDF-459B-6077-13F98DEC1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79348"/>
            <a:ext cx="3421821" cy="118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0DCF44E6-FEFF-CFA4-16AC-662D74FFB41C}"/>
              </a:ext>
            </a:extLst>
          </p:cNvPr>
          <p:cNvGrpSpPr/>
          <p:nvPr/>
        </p:nvGrpSpPr>
        <p:grpSpPr>
          <a:xfrm>
            <a:off x="3752647" y="1970674"/>
            <a:ext cx="1488074" cy="700664"/>
            <a:chOff x="5655065" y="1571741"/>
            <a:chExt cx="1984099" cy="700664"/>
          </a:xfrm>
        </p:grpSpPr>
        <p:sp>
          <p:nvSpPr>
            <p:cNvPr id="11" name="Retângulo de cantos arredondados 50">
              <a:extLst>
                <a:ext uri="{FF2B5EF4-FFF2-40B4-BE49-F238E27FC236}">
                  <a16:creationId xmlns="" xmlns:a16="http://schemas.microsoft.com/office/drawing/2014/main" id="{A9F7893C-1501-EDC2-D914-1589A22EEFE5}"/>
                </a:ext>
              </a:extLst>
            </p:cNvPr>
            <p:cNvSpPr/>
            <p:nvPr/>
          </p:nvSpPr>
          <p:spPr>
            <a:xfrm>
              <a:off x="5655065" y="1571741"/>
              <a:ext cx="1984099" cy="70066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pt-BR" sz="1500">
                <a:solidFill>
                  <a:prstClr val="white"/>
                </a:solidFill>
              </a:endParaRPr>
            </a:p>
          </p:txBody>
        </p:sp>
        <p:sp>
          <p:nvSpPr>
            <p:cNvPr id="51" name="CaixaDeTexto 51">
              <a:extLst>
                <a:ext uri="{FF2B5EF4-FFF2-40B4-BE49-F238E27FC236}">
                  <a16:creationId xmlns="" xmlns:a16="http://schemas.microsoft.com/office/drawing/2014/main" id="{CB9537E0-99EA-CE5A-5198-ADCD531D62E7}"/>
                </a:ext>
              </a:extLst>
            </p:cNvPr>
            <p:cNvSpPr txBox="1"/>
            <p:nvPr/>
          </p:nvSpPr>
          <p:spPr>
            <a:xfrm>
              <a:off x="5655066" y="1713883"/>
              <a:ext cx="1840187" cy="3231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lvl="1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500" dirty="0" err="1">
                  <a:solidFill>
                    <a:srgbClr val="DDDDDD">
                      <a:lumMod val="25000"/>
                    </a:srgb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Downscaling</a:t>
              </a:r>
              <a:endParaRPr lang="pt-BR" sz="1500" dirty="0">
                <a:solidFill>
                  <a:srgbClr val="DDDDDD">
                    <a:lumMod val="2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pic>
        <p:nvPicPr>
          <p:cNvPr id="34" name="Picture 9">
            <a:extLst>
              <a:ext uri="{FF2B5EF4-FFF2-40B4-BE49-F238E27FC236}">
                <a16:creationId xmlns="" xmlns:a16="http://schemas.microsoft.com/office/drawing/2014/main" id="{138E73FD-C044-8E31-94A5-C7454015C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1008" y="4553657"/>
            <a:ext cx="5233883" cy="1567336"/>
          </a:xfrm>
          <a:prstGeom prst="rect">
            <a:avLst/>
          </a:prstGeom>
        </p:spPr>
      </p:pic>
      <p:pic>
        <p:nvPicPr>
          <p:cNvPr id="36" name="Picture 14">
            <a:extLst>
              <a:ext uri="{FF2B5EF4-FFF2-40B4-BE49-F238E27FC236}">
                <a16:creationId xmlns="" xmlns:a16="http://schemas.microsoft.com/office/drawing/2014/main" id="{0AA23DFF-F98C-A43B-961C-043510340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6118" y="1840466"/>
            <a:ext cx="2232483" cy="1137078"/>
          </a:xfrm>
          <a:prstGeom prst="rect">
            <a:avLst/>
          </a:prstGeom>
        </p:spPr>
      </p:pic>
      <p:cxnSp>
        <p:nvCxnSpPr>
          <p:cNvPr id="37" name="Conector em curva 47">
            <a:extLst>
              <a:ext uri="{FF2B5EF4-FFF2-40B4-BE49-F238E27FC236}">
                <a16:creationId xmlns="" xmlns:a16="http://schemas.microsoft.com/office/drawing/2014/main" id="{6E93E5A5-503D-2E10-5250-7ECE8FA9C920}"/>
              </a:ext>
            </a:extLst>
          </p:cNvPr>
          <p:cNvCxnSpPr/>
          <p:nvPr/>
        </p:nvCxnSpPr>
        <p:spPr>
          <a:xfrm flipV="1">
            <a:off x="5937676" y="2435981"/>
            <a:ext cx="659561" cy="335681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o 17">
            <a:extLst>
              <a:ext uri="{FF2B5EF4-FFF2-40B4-BE49-F238E27FC236}">
                <a16:creationId xmlns:a16="http://schemas.microsoft.com/office/drawing/2014/main" xmlns="" id="{F16B4F26-C818-14AE-7A5E-BFE64ED2DF35}"/>
              </a:ext>
            </a:extLst>
          </p:cNvPr>
          <p:cNvGrpSpPr/>
          <p:nvPr/>
        </p:nvGrpSpPr>
        <p:grpSpPr>
          <a:xfrm>
            <a:off x="569747" y="4007658"/>
            <a:ext cx="2661829" cy="1902448"/>
            <a:chOff x="8417703" y="948690"/>
            <a:chExt cx="3400425" cy="2511831"/>
          </a:xfrm>
        </p:grpSpPr>
        <p:pic>
          <p:nvPicPr>
            <p:cNvPr id="29" name="Picture 2" descr="Climate modeling">
              <a:extLst>
                <a:ext uri="{FF2B5EF4-FFF2-40B4-BE49-F238E27FC236}">
                  <a16:creationId xmlns:a16="http://schemas.microsoft.com/office/drawing/2014/main" xmlns="" id="{D40763BD-4B7F-9ADB-EC12-1DF8AF3B68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7" r="19256" b="48465"/>
            <a:stretch/>
          </p:blipFill>
          <p:spPr bwMode="auto">
            <a:xfrm>
              <a:off x="8417703" y="948690"/>
              <a:ext cx="3400425" cy="2511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tângulo 19">
              <a:extLst>
                <a:ext uri="{FF2B5EF4-FFF2-40B4-BE49-F238E27FC236}">
                  <a16:creationId xmlns:a16="http://schemas.microsoft.com/office/drawing/2014/main" xmlns="" id="{725F99A3-5D54-9092-AC0E-AF2C9E54F485}"/>
                </a:ext>
              </a:extLst>
            </p:cNvPr>
            <p:cNvSpPr/>
            <p:nvPr/>
          </p:nvSpPr>
          <p:spPr>
            <a:xfrm>
              <a:off x="10744200" y="1476375"/>
              <a:ext cx="981075" cy="247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3" name="Retângulo 20">
              <a:extLst>
                <a:ext uri="{FF2B5EF4-FFF2-40B4-BE49-F238E27FC236}">
                  <a16:creationId xmlns:a16="http://schemas.microsoft.com/office/drawing/2014/main" xmlns="" id="{63A0FBB9-E958-DC57-1B98-E018ABD6789E}"/>
                </a:ext>
              </a:extLst>
            </p:cNvPr>
            <p:cNvSpPr/>
            <p:nvPr/>
          </p:nvSpPr>
          <p:spPr>
            <a:xfrm>
              <a:off x="10837053" y="2056390"/>
              <a:ext cx="981075" cy="247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70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Climbra</a:t>
            </a:r>
            <a:r>
              <a:rPr lang="pt-BR" dirty="0" smtClean="0"/>
              <a:t> –&gt; índice de aridez (ø = </a:t>
            </a:r>
            <a:r>
              <a:rPr lang="pt-BR" dirty="0" err="1"/>
              <a:t>Ep</a:t>
            </a:r>
            <a:r>
              <a:rPr lang="pt-BR" dirty="0"/>
              <a:t>/P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4" descr="A map of the country&#10;&#10;Description automatically generated">
            <a:extLst>
              <a:ext uri="{FF2B5EF4-FFF2-40B4-BE49-F238E27FC236}">
                <a16:creationId xmlns="" xmlns:a16="http://schemas.microsoft.com/office/drawing/2014/main" id="{C440B052-F1BF-F0A9-4974-3D8AF1705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32" y="1917232"/>
            <a:ext cx="4062857" cy="3600000"/>
          </a:xfrm>
          <a:prstGeom prst="rect">
            <a:avLst/>
          </a:prstGeom>
        </p:spPr>
      </p:pic>
      <p:pic>
        <p:nvPicPr>
          <p:cNvPr id="5" name="Picture 12" descr="A map of the country&#10;&#10;Description automatically generated">
            <a:extLst>
              <a:ext uri="{FF2B5EF4-FFF2-40B4-BE49-F238E27FC236}">
                <a16:creationId xmlns="" xmlns:a16="http://schemas.microsoft.com/office/drawing/2014/main" id="{FD98E64B-512F-7612-DB52-96242A03C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28" y="1917232"/>
            <a:ext cx="4062857" cy="3600000"/>
          </a:xfrm>
          <a:prstGeom prst="rect">
            <a:avLst/>
          </a:prstGeom>
        </p:spPr>
      </p:pic>
      <p:sp>
        <p:nvSpPr>
          <p:cNvPr id="6" name="Espaço Reservado para Conteúdo 2"/>
          <p:cNvSpPr txBox="1">
            <a:spLocks/>
          </p:cNvSpPr>
          <p:nvPr/>
        </p:nvSpPr>
        <p:spPr bwMode="auto">
          <a:xfrm>
            <a:off x="1258889" y="981075"/>
            <a:ext cx="743902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5pPr>
            <a:lvl6pPr marL="2514340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492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8645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5797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pt-BR" altLang="pt-BR" sz="2000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pt-BR" altLang="pt-BR" sz="2400" dirty="0" smtClean="0">
                <a:solidFill>
                  <a:srgbClr val="000000"/>
                </a:solidFill>
              </a:rPr>
              <a:t>1980-2010                                 2070-2100</a:t>
            </a:r>
          </a:p>
          <a:p>
            <a:pPr marL="0" indent="0">
              <a:buFontTx/>
              <a:buNone/>
            </a:pPr>
            <a:endParaRPr lang="pt-BR" altLang="pt-BR" sz="2400" dirty="0" smtClean="0">
              <a:solidFill>
                <a:srgbClr val="000000"/>
              </a:solidFill>
            </a:endParaRPr>
          </a:p>
        </p:txBody>
      </p:sp>
      <p:pic>
        <p:nvPicPr>
          <p:cNvPr id="8" name="Picture 2" descr="A map of the country&#10;&#10;Description automatically generated">
            <a:extLst>
              <a:ext uri="{FF2B5EF4-FFF2-40B4-BE49-F238E27FC236}">
                <a16:creationId xmlns="" xmlns:a16="http://schemas.microsoft.com/office/drawing/2014/main" id="{9F864695-0415-7E8D-C9D4-4280415AE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82" y="909360"/>
            <a:ext cx="6836571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7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Climbra</a:t>
            </a:r>
            <a:r>
              <a:rPr lang="pt-BR" dirty="0" smtClean="0"/>
              <a:t> – índice de aridez (</a:t>
            </a:r>
            <a:r>
              <a:rPr lang="pt-BR" sz="2800" dirty="0" smtClean="0"/>
              <a:t>0,9 &lt; ø &lt; 1,1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 bwMode="auto">
          <a:xfrm>
            <a:off x="1258889" y="981075"/>
            <a:ext cx="743902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5pPr>
            <a:lvl6pPr marL="2514340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492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8645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5797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pt-BR" altLang="pt-BR" sz="2000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pt-BR" altLang="pt-BR" sz="2400" dirty="0" smtClean="0">
                <a:solidFill>
                  <a:srgbClr val="000000"/>
                </a:solidFill>
              </a:rPr>
              <a:t>1980-2010                                 2070-2100</a:t>
            </a:r>
          </a:p>
          <a:p>
            <a:pPr marL="0" indent="0">
              <a:buFontTx/>
              <a:buNone/>
            </a:pPr>
            <a:endParaRPr lang="pt-BR" altLang="pt-BR" sz="2400" dirty="0" smtClean="0">
              <a:solidFill>
                <a:srgbClr val="000000"/>
              </a:solidFill>
            </a:endParaRPr>
          </a:p>
        </p:txBody>
      </p:sp>
      <p:pic>
        <p:nvPicPr>
          <p:cNvPr id="8" name="Picture 3" descr="A map of the continent with red and blue colors&#10;&#10;Description automatically generated">
            <a:extLst>
              <a:ext uri="{FF2B5EF4-FFF2-40B4-BE49-F238E27FC236}">
                <a16:creationId xmlns:a16="http://schemas.microsoft.com/office/drawing/2014/main" xmlns="" id="{161A42FF-A08E-67D1-6D8A-C579A079A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7" y="1865362"/>
            <a:ext cx="4361274" cy="3600000"/>
          </a:xfrm>
          <a:prstGeom prst="rect">
            <a:avLst/>
          </a:prstGeom>
        </p:spPr>
      </p:pic>
      <p:pic>
        <p:nvPicPr>
          <p:cNvPr id="9" name="Picture 7" descr="A map of the world with different colors&#10;&#10;Description automatically generated">
            <a:extLst>
              <a:ext uri="{FF2B5EF4-FFF2-40B4-BE49-F238E27FC236}">
                <a16:creationId xmlns:a16="http://schemas.microsoft.com/office/drawing/2014/main" xmlns="" id="{F9E4F0BD-4AC6-A99E-C614-E828B41C5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7" y="1865362"/>
            <a:ext cx="4361274" cy="3600000"/>
          </a:xfrm>
          <a:prstGeom prst="rect">
            <a:avLst/>
          </a:prstGeom>
        </p:spPr>
      </p:pic>
      <p:pic>
        <p:nvPicPr>
          <p:cNvPr id="10" name="Picture 5" descr="A map of the continent with red and blue colors&#10;&#10;Description automatically generated">
            <a:extLst>
              <a:ext uri="{FF2B5EF4-FFF2-40B4-BE49-F238E27FC236}">
                <a16:creationId xmlns:a16="http://schemas.microsoft.com/office/drawing/2014/main" xmlns="" id="{A461694E-5FED-917B-2D18-6046F65B3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61" y="836712"/>
            <a:ext cx="7146803" cy="5760000"/>
          </a:xfrm>
          <a:prstGeom prst="rect">
            <a:avLst/>
          </a:prstGeom>
        </p:spPr>
      </p:pic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1619672" y="981075"/>
            <a:ext cx="7128792" cy="5400675"/>
          </a:xfrm>
        </p:spPr>
        <p:txBody>
          <a:bodyPr/>
          <a:lstStyle/>
          <a:p>
            <a:pPr marL="0" indent="0">
              <a:buNone/>
            </a:pPr>
            <a:endParaRPr lang="pt-BR" altLang="pt-BR" sz="2400" dirty="0" smtClean="0"/>
          </a:p>
          <a:p>
            <a:pPr marL="0" indent="0">
              <a:buNone/>
            </a:pPr>
            <a:endParaRPr lang="pt-BR" altLang="pt-BR" sz="2400" dirty="0"/>
          </a:p>
          <a:p>
            <a:pPr marL="0" indent="0">
              <a:buNone/>
            </a:pPr>
            <a:endParaRPr lang="pt-BR" altLang="pt-BR" sz="2400" dirty="0" smtClean="0"/>
          </a:p>
          <a:p>
            <a:pPr marL="0" indent="0">
              <a:buNone/>
            </a:pPr>
            <a:endParaRPr lang="pt-BR" altLang="pt-BR" sz="2400" dirty="0"/>
          </a:p>
          <a:p>
            <a:pPr marL="0" indent="0">
              <a:buNone/>
            </a:pPr>
            <a:endParaRPr lang="pt-BR" altLang="pt-BR" sz="2400" dirty="0" smtClean="0"/>
          </a:p>
          <a:p>
            <a:pPr marL="0" indent="0">
              <a:buNone/>
            </a:pPr>
            <a:endParaRPr lang="pt-BR" altLang="pt-BR" sz="2400" dirty="0"/>
          </a:p>
          <a:p>
            <a:pPr marL="0" indent="0">
              <a:buNone/>
            </a:pPr>
            <a:endParaRPr lang="pt-BR" altLang="pt-BR" sz="2400" dirty="0" smtClean="0"/>
          </a:p>
          <a:p>
            <a:r>
              <a:rPr lang="pt-BR" altLang="pt-BR" sz="2400" dirty="0" smtClean="0"/>
              <a:t>Litologia ?</a:t>
            </a:r>
          </a:p>
          <a:p>
            <a:r>
              <a:rPr lang="pt-BR" altLang="pt-BR" sz="2400" dirty="0" smtClean="0"/>
              <a:t>Pedologia ?</a:t>
            </a:r>
          </a:p>
          <a:p>
            <a:r>
              <a:rPr lang="pt-BR" altLang="pt-BR" sz="2400" dirty="0" smtClean="0"/>
              <a:t>Declividade ?</a:t>
            </a:r>
          </a:p>
          <a:p>
            <a:r>
              <a:rPr lang="pt-BR" altLang="pt-BR" sz="2400" dirty="0" smtClean="0"/>
              <a:t>Uso do solo ?</a:t>
            </a:r>
          </a:p>
          <a:p>
            <a:r>
              <a:rPr lang="pt-BR" altLang="pt-BR" sz="2400" dirty="0" err="1" smtClean="0"/>
              <a:t>etc</a:t>
            </a:r>
            <a:r>
              <a:rPr lang="pt-BR" altLang="pt-BR" sz="2400" dirty="0" smtClean="0"/>
              <a:t> ?</a:t>
            </a:r>
          </a:p>
          <a:p>
            <a:endParaRPr lang="pt-BR" altLang="pt-BR" sz="2400" dirty="0" smtClean="0"/>
          </a:p>
          <a:p>
            <a:pPr marL="455613" lvl="1" indent="0">
              <a:buFontTx/>
              <a:buNone/>
            </a:pPr>
            <a:endParaRPr lang="pt-BR" alt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86850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2047" y="898503"/>
            <a:ext cx="43467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100" cap="small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Conclusões da tese</a:t>
            </a:r>
            <a:endParaRPr lang="pt-BR" sz="2100" cap="small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0" y="1290918"/>
            <a:ext cx="9144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242047" y="1363501"/>
            <a:ext cx="7858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pt-BR" cap="small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Mudanças climáticas → Recursos hídricos + bacias hidrográficas brasileiras</a:t>
            </a:r>
          </a:p>
          <a:p>
            <a:pPr marL="257175" indent="-257175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cap="small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Espaço Reservado para Número de Slide 8">
            <a:extLst>
              <a:ext uri="{FF2B5EF4-FFF2-40B4-BE49-F238E27FC236}">
                <a16:creationId xmlns:a16="http://schemas.microsoft.com/office/drawing/2014/main" xmlns="" id="{C83992B2-8EA2-5EC1-35B2-E0003937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624513"/>
            <a:ext cx="2057400" cy="273844"/>
          </a:xfrm>
        </p:spPr>
        <p:txBody>
          <a:bodyPr/>
          <a:lstStyle/>
          <a:p>
            <a:fld id="{D40BD63E-7BF1-46E7-B168-72D4F51E0D50}" type="slidenum">
              <a:rPr lang="pt-BR" sz="825">
                <a:solidFill>
                  <a:srgbClr val="DDDDDD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33</a:t>
            </a:fld>
            <a:endParaRPr lang="pt-BR" sz="825" dirty="0">
              <a:solidFill>
                <a:srgbClr val="DDDDDD">
                  <a:lumMod val="50000"/>
                </a:srgb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Espaço Reservado para Data 11">
            <a:extLst>
              <a:ext uri="{FF2B5EF4-FFF2-40B4-BE49-F238E27FC236}">
                <a16:creationId xmlns:a16="http://schemas.microsoft.com/office/drawing/2014/main" xmlns="" id="{A656723B-0D94-6695-2095-7F0F8F4B7E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624513"/>
            <a:ext cx="2057400" cy="273844"/>
          </a:xfrm>
        </p:spPr>
        <p:txBody>
          <a:bodyPr/>
          <a:lstStyle/>
          <a:p>
            <a:fld id="{91486DD8-5CEB-49CB-8811-F0D16E9EED54}" type="datetime1">
              <a:rPr lang="pt-BR" sz="825">
                <a:solidFill>
                  <a:srgbClr val="DDDDDD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20/03/2025</a:t>
            </a:fld>
            <a:endParaRPr lang="pt-BR" sz="825" dirty="0">
              <a:solidFill>
                <a:srgbClr val="DDDDDD">
                  <a:lumMod val="50000"/>
                </a:srgb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Espaço Reservado para Rodapé 2">
            <a:extLst>
              <a:ext uri="{FF2B5EF4-FFF2-40B4-BE49-F238E27FC236}">
                <a16:creationId xmlns:a16="http://schemas.microsoft.com/office/drawing/2014/main" xmlns="" id="{E88B0076-6F8D-85E6-C050-58762BD56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624513"/>
            <a:ext cx="3086100" cy="273844"/>
          </a:xfrm>
        </p:spPr>
        <p:txBody>
          <a:bodyPr/>
          <a:lstStyle/>
          <a:p>
            <a:r>
              <a:rPr lang="pt-BR" sz="825" dirty="0">
                <a:solidFill>
                  <a:srgbClr val="DDDDDD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LHC - PPGSHS - EESC/USP</a:t>
            </a:r>
          </a:p>
        </p:txBody>
      </p:sp>
      <p:sp>
        <p:nvSpPr>
          <p:cNvPr id="43" name="Espaço Reservado para Conteúdo 2"/>
          <p:cNvSpPr txBox="1">
            <a:spLocks/>
          </p:cNvSpPr>
          <p:nvPr/>
        </p:nvSpPr>
        <p:spPr bwMode="auto">
          <a:xfrm>
            <a:off x="446086" y="1988840"/>
            <a:ext cx="808635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5pPr>
            <a:lvl6pPr marL="2514340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492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8645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5797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0"/>
            <a:r>
              <a:rPr lang="pt-BR" altLang="pt-BR" sz="2000" kern="0" dirty="0">
                <a:solidFill>
                  <a:srgbClr val="000000"/>
                </a:solidFill>
                <a:cs typeface="Arial"/>
              </a:rPr>
              <a:t>Aumento na magnitude e frequência dos eventos </a:t>
            </a:r>
            <a:r>
              <a:rPr lang="pt-BR" altLang="pt-BR" sz="2000" kern="0" dirty="0" smtClean="0">
                <a:solidFill>
                  <a:srgbClr val="000000"/>
                </a:solidFill>
                <a:cs typeface="Arial"/>
              </a:rPr>
              <a:t>extremos, </a:t>
            </a:r>
            <a:r>
              <a:rPr lang="pt-BR" altLang="pt-BR" sz="2000" kern="0" dirty="0">
                <a:solidFill>
                  <a:srgbClr val="000000"/>
                </a:solidFill>
                <a:cs typeface="Arial"/>
              </a:rPr>
              <a:t>como resultado de uma intensificação do ciclo </a:t>
            </a:r>
            <a:r>
              <a:rPr lang="pt-BR" altLang="pt-BR" sz="2000" kern="0" dirty="0" smtClean="0">
                <a:solidFill>
                  <a:srgbClr val="000000"/>
                </a:solidFill>
                <a:cs typeface="Arial"/>
              </a:rPr>
              <a:t>hidrológico</a:t>
            </a:r>
          </a:p>
          <a:p>
            <a:pPr lvl="0"/>
            <a:endParaRPr lang="pt-BR" altLang="pt-BR" sz="2000" kern="0" dirty="0">
              <a:solidFill>
                <a:srgbClr val="000000"/>
              </a:solidFill>
              <a:cs typeface="Arial"/>
            </a:endParaRPr>
          </a:p>
          <a:p>
            <a:pPr lvl="0"/>
            <a:r>
              <a:rPr lang="pt-BR" altLang="pt-BR" sz="2000" kern="0" dirty="0" smtClean="0">
                <a:solidFill>
                  <a:srgbClr val="000000"/>
                </a:solidFill>
                <a:cs typeface="Arial"/>
              </a:rPr>
              <a:t>Redução </a:t>
            </a:r>
            <a:r>
              <a:rPr lang="pt-BR" altLang="pt-BR" sz="2000" kern="0" dirty="0">
                <a:solidFill>
                  <a:srgbClr val="000000"/>
                </a:solidFill>
                <a:cs typeface="Arial"/>
              </a:rPr>
              <a:t>da segurança hídrica média, apesar de um aumento esperado na </a:t>
            </a:r>
            <a:r>
              <a:rPr lang="pt-BR" altLang="pt-BR" sz="2000" kern="0" dirty="0" smtClean="0">
                <a:solidFill>
                  <a:srgbClr val="000000"/>
                </a:solidFill>
                <a:cs typeface="Arial"/>
              </a:rPr>
              <a:t>precipitação, decorrente </a:t>
            </a:r>
            <a:r>
              <a:rPr lang="pt-BR" altLang="pt-BR" sz="2000" kern="0" dirty="0">
                <a:solidFill>
                  <a:srgbClr val="000000"/>
                </a:solidFill>
                <a:cs typeface="Arial"/>
              </a:rPr>
              <a:t>de uma maior </a:t>
            </a:r>
            <a:r>
              <a:rPr lang="pt-BR" altLang="pt-BR" sz="2000" kern="0" dirty="0" smtClean="0">
                <a:solidFill>
                  <a:srgbClr val="000000"/>
                </a:solidFill>
                <a:cs typeface="Arial"/>
              </a:rPr>
              <a:t>demanda/consumo</a:t>
            </a:r>
          </a:p>
          <a:p>
            <a:pPr marL="0" lvl="0" indent="0">
              <a:buNone/>
            </a:pPr>
            <a:endParaRPr lang="pt-BR" altLang="pt-BR" sz="2000" kern="0" dirty="0" smtClean="0">
              <a:solidFill>
                <a:srgbClr val="000000"/>
              </a:solidFill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</a:endParaRPr>
          </a:p>
          <a:p>
            <a:pPr marL="341313" marR="0" lvl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altLang="pt-B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</a:endParaRPr>
          </a:p>
          <a:p>
            <a:pPr marL="455613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257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1008108"/>
          </a:xfrm>
        </p:spPr>
        <p:txBody>
          <a:bodyPr/>
          <a:lstStyle/>
          <a:p>
            <a:r>
              <a:rPr lang="pt-BR" altLang="pt-BR" sz="2800" dirty="0" smtClean="0"/>
              <a:t>RWR em Bauru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196752"/>
            <a:ext cx="7439025" cy="4104531"/>
          </a:xfrm>
        </p:spPr>
        <p:txBody>
          <a:bodyPr/>
          <a:lstStyle/>
          <a:p>
            <a:r>
              <a:rPr lang="pt-BR" altLang="pt-BR" sz="2000" dirty="0" smtClean="0"/>
              <a:t>Recursos hídricos atmosféricos renováveis</a:t>
            </a:r>
          </a:p>
          <a:p>
            <a:pPr lvl="1"/>
            <a:r>
              <a:rPr lang="pt-BR" altLang="pt-BR" sz="2000" dirty="0" smtClean="0"/>
              <a:t>Precipitação média	1330 mm/ano</a:t>
            </a:r>
          </a:p>
          <a:p>
            <a:pPr lvl="1"/>
            <a:r>
              <a:rPr lang="pt-BR" altLang="pt-BR" sz="2000" dirty="0" smtClean="0"/>
              <a:t>Área 		</a:t>
            </a:r>
            <a:r>
              <a:rPr lang="pt-BR" altLang="pt-BR" sz="2000" dirty="0"/>
              <a:t>	</a:t>
            </a:r>
            <a:r>
              <a:rPr lang="pt-BR" altLang="pt-BR" sz="2000" dirty="0" smtClean="0"/>
              <a:t>667,684 km</a:t>
            </a:r>
            <a:r>
              <a:rPr lang="pt-BR" altLang="pt-BR" sz="2000" baseline="30000" dirty="0" smtClean="0"/>
              <a:t>2</a:t>
            </a:r>
            <a:endParaRPr lang="pt-BR" altLang="pt-BR" sz="2000" dirty="0"/>
          </a:p>
          <a:p>
            <a:pPr marL="0" indent="0">
              <a:buNone/>
            </a:pPr>
            <a:endParaRPr lang="pt-BR" altLang="pt-BR" sz="2000" dirty="0" smtClean="0"/>
          </a:p>
          <a:p>
            <a:r>
              <a:rPr lang="pt-BR" altLang="pt-BR" sz="2000" dirty="0" smtClean="0"/>
              <a:t>Precipitação total		0,89 km</a:t>
            </a:r>
            <a:r>
              <a:rPr lang="pt-BR" altLang="pt-BR" sz="2000" baseline="30000" dirty="0" smtClean="0"/>
              <a:t>3</a:t>
            </a:r>
            <a:r>
              <a:rPr lang="pt-BR" altLang="pt-BR" sz="2000" dirty="0" smtClean="0"/>
              <a:t>/ano </a:t>
            </a:r>
            <a:endParaRPr lang="pt-BR" altLang="pt-BR" sz="2000" dirty="0"/>
          </a:p>
          <a:p>
            <a:pPr marL="457200" lvl="1" indent="0">
              <a:buNone/>
            </a:pPr>
            <a:endParaRPr lang="pt-BR" altLang="pt-BR" sz="2000" dirty="0" smtClean="0"/>
          </a:p>
          <a:p>
            <a:r>
              <a:rPr lang="pt-BR" altLang="pt-BR" sz="2000" dirty="0"/>
              <a:t>População total (2024)	</a:t>
            </a:r>
            <a:r>
              <a:rPr lang="pt-BR" sz="2000" dirty="0"/>
              <a:t>379 </a:t>
            </a:r>
            <a:r>
              <a:rPr lang="pt-BR" sz="2000" dirty="0" smtClean="0"/>
              <a:t>146</a:t>
            </a:r>
            <a:r>
              <a:rPr lang="pt-BR" altLang="pt-BR" sz="2000" dirty="0" smtClean="0"/>
              <a:t> </a:t>
            </a:r>
            <a:r>
              <a:rPr lang="pt-BR" altLang="pt-BR" sz="2000" dirty="0"/>
              <a:t>habitantes</a:t>
            </a:r>
            <a:endParaRPr lang="pt-BR" altLang="pt-BR" sz="2000" dirty="0" smtClean="0"/>
          </a:p>
          <a:p>
            <a:endParaRPr lang="pt-BR" altLang="pt-BR" sz="2000" dirty="0" smtClean="0"/>
          </a:p>
          <a:p>
            <a:r>
              <a:rPr lang="pt-BR" altLang="pt-BR" sz="2000" dirty="0" err="1" smtClean="0"/>
              <a:t>Disp</a:t>
            </a:r>
            <a:r>
              <a:rPr lang="pt-BR" altLang="pt-BR" sz="2000" dirty="0" smtClean="0"/>
              <a:t>. hídrica social 		2.342 m</a:t>
            </a:r>
            <a:r>
              <a:rPr lang="pt-BR" altLang="pt-BR" sz="2000" baseline="30000" dirty="0" smtClean="0"/>
              <a:t>3</a:t>
            </a:r>
            <a:r>
              <a:rPr lang="pt-BR" altLang="pt-BR" sz="2000" dirty="0" smtClean="0"/>
              <a:t>/</a:t>
            </a:r>
            <a:r>
              <a:rPr lang="pt-BR" altLang="pt-BR" sz="2000" dirty="0" err="1" smtClean="0"/>
              <a:t>hab.ano</a:t>
            </a:r>
            <a:r>
              <a:rPr lang="pt-BR" altLang="pt-BR" sz="2000" dirty="0" smtClean="0"/>
              <a:t> </a:t>
            </a:r>
          </a:p>
          <a:p>
            <a:endParaRPr lang="pt-BR" altLang="pt-BR" sz="2000" dirty="0"/>
          </a:p>
          <a:p>
            <a:r>
              <a:rPr lang="pt-BR" altLang="pt-BR" sz="2000" b="1" i="1" dirty="0">
                <a:solidFill>
                  <a:srgbClr val="000000"/>
                </a:solidFill>
              </a:rPr>
              <a:t>Recomendação da ONU:  </a:t>
            </a:r>
            <a:r>
              <a:rPr lang="pt-BR" altLang="pt-BR" sz="2000" b="1" i="1" dirty="0" smtClean="0">
                <a:solidFill>
                  <a:srgbClr val="000000"/>
                </a:solidFill>
              </a:rPr>
              <a:t> 2.500 </a:t>
            </a:r>
            <a:r>
              <a:rPr lang="pt-BR" altLang="pt-BR" sz="2000" b="1" i="1" dirty="0">
                <a:solidFill>
                  <a:srgbClr val="000000"/>
                </a:solidFill>
              </a:rPr>
              <a:t>m</a:t>
            </a:r>
            <a:r>
              <a:rPr lang="pt-BR" altLang="pt-BR" sz="2000" b="1" i="1" baseline="30000" dirty="0">
                <a:solidFill>
                  <a:srgbClr val="000000"/>
                </a:solidFill>
              </a:rPr>
              <a:t>3</a:t>
            </a:r>
            <a:r>
              <a:rPr lang="pt-BR" altLang="pt-BR" sz="2000" b="1" i="1" dirty="0">
                <a:solidFill>
                  <a:srgbClr val="000000"/>
                </a:solidFill>
              </a:rPr>
              <a:t>/</a:t>
            </a:r>
            <a:r>
              <a:rPr lang="pt-BR" altLang="pt-BR" sz="2000" b="1" i="1" dirty="0" err="1">
                <a:solidFill>
                  <a:srgbClr val="000000"/>
                </a:solidFill>
              </a:rPr>
              <a:t>hab.ano</a:t>
            </a:r>
            <a:endParaRPr lang="pt-BR" altLang="pt-BR" sz="2000" b="1" i="1" dirty="0">
              <a:solidFill>
                <a:srgbClr val="000000"/>
              </a:solidFill>
            </a:endParaRPr>
          </a:p>
          <a:p>
            <a:endParaRPr lang="pt-BR" alt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129723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 err="1" smtClean="0"/>
              <a:t>Take</a:t>
            </a:r>
            <a:r>
              <a:rPr lang="pt-BR" altLang="pt-BR" dirty="0" smtClean="0"/>
              <a:t> home </a:t>
            </a:r>
            <a:r>
              <a:rPr lang="pt-BR" altLang="pt-BR" dirty="0" err="1" smtClean="0"/>
              <a:t>messages</a:t>
            </a:r>
            <a:endParaRPr lang="pt-BR" altLang="pt-BR" dirty="0" smtClean="0"/>
          </a:p>
        </p:txBody>
      </p:sp>
      <p:sp>
        <p:nvSpPr>
          <p:cNvPr id="130051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980653"/>
            <a:ext cx="8086354" cy="5400675"/>
          </a:xfrm>
        </p:spPr>
        <p:txBody>
          <a:bodyPr/>
          <a:lstStyle/>
          <a:p>
            <a:r>
              <a:rPr lang="pt-BR" altLang="pt-BR" sz="2400" dirty="0" smtClean="0"/>
              <a:t>A disponibilidade de recursos hídricos renováveis (RWR) ainda é calculada com dados de 1960, sem considerar a contribuição das águas subterrâneas.</a:t>
            </a:r>
          </a:p>
          <a:p>
            <a:pPr marL="0" indent="0">
              <a:buNone/>
            </a:pPr>
            <a:endParaRPr lang="pt-BR" altLang="pt-BR" sz="2400" dirty="0" smtClean="0"/>
          </a:p>
          <a:p>
            <a:r>
              <a:rPr lang="pt-BR" altLang="pt-BR" sz="2400" dirty="0" smtClean="0"/>
              <a:t>A interação rio-aquífero ainda é desconhecida no Brasil e demanda estudos de detalhe, para cálculo da disponibilidade real.</a:t>
            </a:r>
          </a:p>
          <a:p>
            <a:endParaRPr lang="pt-BR" altLang="pt-BR" sz="2400" dirty="0" smtClean="0"/>
          </a:p>
          <a:p>
            <a:r>
              <a:rPr lang="pt-BR" altLang="pt-BR" sz="2400" dirty="0"/>
              <a:t>Os modelos de circulação globais indicam </a:t>
            </a:r>
            <a:r>
              <a:rPr lang="pt-BR" altLang="pt-BR" sz="2400" dirty="0" smtClean="0"/>
              <a:t/>
            </a:r>
            <a:br>
              <a:rPr lang="pt-BR" altLang="pt-BR" sz="2400" dirty="0" smtClean="0"/>
            </a:br>
            <a:r>
              <a:rPr lang="pt-BR" altLang="pt-BR" sz="2400" dirty="0" smtClean="0"/>
              <a:t>alterações </a:t>
            </a:r>
            <a:r>
              <a:rPr lang="pt-BR" altLang="pt-BR" sz="2400" dirty="0"/>
              <a:t>nas taxas de precipitação e recarga, </a:t>
            </a:r>
            <a:r>
              <a:rPr lang="pt-BR" altLang="pt-BR" sz="2400" dirty="0" smtClean="0"/>
              <a:t/>
            </a:r>
            <a:br>
              <a:rPr lang="pt-BR" altLang="pt-BR" sz="2400" dirty="0" smtClean="0"/>
            </a:br>
            <a:r>
              <a:rPr lang="pt-BR" altLang="pt-BR" sz="2400" dirty="0" smtClean="0"/>
              <a:t>mas os impactos podem ser mitigados</a:t>
            </a:r>
            <a:endParaRPr lang="pt-BR" altLang="pt-BR" sz="2400" dirty="0"/>
          </a:p>
          <a:p>
            <a:endParaRPr lang="pt-BR" altLang="pt-BR" sz="2400" dirty="0" smtClean="0"/>
          </a:p>
          <a:p>
            <a:pPr marL="455613" lvl="1" indent="0">
              <a:buFontTx/>
              <a:buNone/>
            </a:pPr>
            <a:endParaRPr lang="pt-BR" altLang="pt-B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 smtClean="0"/>
              <a:t>Team </a:t>
            </a:r>
            <a:r>
              <a:rPr lang="pt-BR" altLang="pt-BR" dirty="0" err="1" smtClean="0"/>
              <a:t>work</a:t>
            </a:r>
            <a:endParaRPr lang="pt-BR" altLang="pt-BR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3"/>
          <a:stretch/>
        </p:blipFill>
        <p:spPr>
          <a:xfrm>
            <a:off x="3026232" y="1175540"/>
            <a:ext cx="3110328" cy="189387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19" y="3443958"/>
            <a:ext cx="2903088" cy="217731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Picture 2" descr="G:\Meu Drive\projetos\2_2015_tematico_fapesp\execucao\workshop\2017_Japan\IMG_07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84" y="1108631"/>
            <a:ext cx="2700000" cy="20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Meu Drive\projetos\2_2015_tematico_fapesp\execucao\workshop\2017_Yu-Feng\IMG_55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1038778"/>
            <a:ext cx="2700000" cy="20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88" y="3182615"/>
            <a:ext cx="27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Espaço Reservado para Conteúdo 12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5209" r="2750"/>
          <a:stretch/>
        </p:blipFill>
        <p:spPr>
          <a:xfrm>
            <a:off x="131072" y="3553958"/>
            <a:ext cx="3138273" cy="1838983"/>
          </a:xfrm>
          <a:prstGeom prst="rect">
            <a:avLst/>
          </a:prstGeom>
        </p:spPr>
      </p:pic>
      <p:pic>
        <p:nvPicPr>
          <p:cNvPr id="14" name="Picture 7" descr="GEF / Banco Mundial / OE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19833"/>
            <a:ext cx="13684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logo_phpBB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529" y="6173788"/>
            <a:ext cx="681038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13"/>
          <a:stretch>
            <a:fillRect/>
          </a:stretch>
        </p:blipFill>
        <p:spPr bwMode="auto">
          <a:xfrm>
            <a:off x="3182165" y="6262688"/>
            <a:ext cx="954087" cy="2905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806" y="6192838"/>
            <a:ext cx="6254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74" y="6237312"/>
            <a:ext cx="1009651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44520" y="6048780"/>
            <a:ext cx="2160240" cy="65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3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Título 1"/>
          <p:cNvSpPr>
            <a:spLocks noGrp="1"/>
          </p:cNvSpPr>
          <p:nvPr>
            <p:ph type="title"/>
          </p:nvPr>
        </p:nvSpPr>
        <p:spPr>
          <a:xfrm>
            <a:off x="468313" y="1412776"/>
            <a:ext cx="8229600" cy="504825"/>
          </a:xfrm>
        </p:spPr>
        <p:txBody>
          <a:bodyPr/>
          <a:lstStyle/>
          <a:p>
            <a:r>
              <a:rPr lang="pt-BR" altLang="pt-BR" dirty="0" smtClean="0"/>
              <a:t>Obrigado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 bwMode="auto">
          <a:xfrm>
            <a:off x="1403648" y="2167433"/>
            <a:ext cx="3939544" cy="291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pt-BR" altLang="pt-BR" sz="2200" kern="0" dirty="0" smtClean="0"/>
              <a:t>Questões</a:t>
            </a:r>
            <a:endParaRPr lang="pt-BR" altLang="pt-BR" sz="2200" kern="0" dirty="0"/>
          </a:p>
          <a:p>
            <a:pPr lvl="1">
              <a:defRPr/>
            </a:pPr>
            <a:endParaRPr lang="pt-BR" altLang="pt-BR" sz="2200" kern="0" dirty="0"/>
          </a:p>
          <a:p>
            <a:pPr>
              <a:defRPr/>
            </a:pPr>
            <a:r>
              <a:rPr lang="pt-BR" altLang="pt-BR" sz="2200" kern="0" dirty="0"/>
              <a:t>Críticas</a:t>
            </a:r>
          </a:p>
          <a:p>
            <a:pPr>
              <a:defRPr/>
            </a:pPr>
            <a:endParaRPr lang="pt-BR" altLang="pt-BR" sz="2200" kern="0" dirty="0"/>
          </a:p>
          <a:p>
            <a:pPr>
              <a:defRPr/>
            </a:pPr>
            <a:r>
              <a:rPr lang="pt-BR" altLang="pt-BR" sz="2200" kern="0" dirty="0"/>
              <a:t>Sugestões</a:t>
            </a:r>
          </a:p>
          <a:p>
            <a:pPr>
              <a:defRPr/>
            </a:pPr>
            <a:endParaRPr lang="pt-BR" altLang="pt-BR" sz="2200" kern="0" dirty="0"/>
          </a:p>
          <a:p>
            <a:pPr marL="0" indent="0">
              <a:buFontTx/>
              <a:buNone/>
              <a:defRPr/>
            </a:pPr>
            <a:r>
              <a:rPr lang="pt-BR" altLang="pt-BR" sz="2800" kern="0" dirty="0" smtClean="0"/>
              <a:t>ew@sc.usp.br</a:t>
            </a:r>
          </a:p>
          <a:p>
            <a:pPr lvl="1">
              <a:defRPr/>
            </a:pPr>
            <a:endParaRPr lang="pt-BR" altLang="pt-BR" sz="2200" kern="0" dirty="0"/>
          </a:p>
          <a:p>
            <a:pPr lvl="1">
              <a:defRPr/>
            </a:pPr>
            <a:endParaRPr lang="pt-BR" altLang="pt-BR" sz="2200" kern="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488" y="7180"/>
            <a:ext cx="4608512" cy="140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5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1368148"/>
          </a:xfrm>
        </p:spPr>
        <p:txBody>
          <a:bodyPr/>
          <a:lstStyle/>
          <a:p>
            <a:r>
              <a:rPr lang="pt-BR" altLang="pt-BR" sz="2800" dirty="0" smtClean="0"/>
              <a:t>Como relacionar mudanças climáticas e as taxas de recarga ?</a:t>
            </a:r>
          </a:p>
        </p:txBody>
      </p:sp>
    </p:spTree>
    <p:extLst>
      <p:ext uri="{BB962C8B-B14F-4D97-AF65-F5344CB8AC3E}">
        <p14:creationId xmlns:p14="http://schemas.microsoft.com/office/powerpoint/2010/main" val="247148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2800" dirty="0" smtClean="0"/>
              <a:t>Hipótese de referência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051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73742" y="981075"/>
                <a:ext cx="8818738" cy="5400675"/>
              </a:xfrm>
            </p:spPr>
            <p:txBody>
              <a:bodyPr/>
              <a:lstStyle/>
              <a:p>
                <a:r>
                  <a:rPr lang="pt-BR" sz="2000" dirty="0" err="1" smtClean="0"/>
                  <a:t>Berghuijs</a:t>
                </a:r>
                <a:r>
                  <a:rPr lang="pt-BR" sz="2000" dirty="0"/>
                  <a:t>, W.R., </a:t>
                </a:r>
                <a:r>
                  <a:rPr lang="pt-BR" sz="2000" dirty="0" err="1"/>
                  <a:t>Collenteur</a:t>
                </a:r>
                <a:r>
                  <a:rPr lang="pt-BR" sz="2000" dirty="0"/>
                  <a:t>, R.A., </a:t>
                </a:r>
                <a:r>
                  <a:rPr lang="pt-BR" sz="2000" dirty="0" err="1"/>
                  <a:t>Jasechko</a:t>
                </a:r>
                <a:r>
                  <a:rPr lang="pt-BR" sz="2000" dirty="0"/>
                  <a:t>, S. </a:t>
                </a:r>
                <a:r>
                  <a:rPr lang="pt-BR" sz="2000" i="1" dirty="0" smtClean="0"/>
                  <a:t>et al</a:t>
                </a:r>
                <a:r>
                  <a:rPr lang="pt-BR" sz="2000" i="1" dirty="0"/>
                  <a:t>.</a:t>
                </a:r>
                <a:r>
                  <a:rPr lang="pt-BR" sz="2000" dirty="0"/>
                  <a:t> </a:t>
                </a:r>
                <a:r>
                  <a:rPr lang="pt-BR" sz="2000" dirty="0" smtClean="0"/>
                  <a:t/>
                </a:r>
                <a:br>
                  <a:rPr lang="pt-BR" sz="2000" dirty="0" smtClean="0"/>
                </a:br>
                <a:r>
                  <a:rPr lang="pt-BR" sz="2000" dirty="0" err="1" smtClean="0"/>
                  <a:t>Groundwater</a:t>
                </a:r>
                <a:r>
                  <a:rPr lang="pt-BR" sz="2000" dirty="0" smtClean="0"/>
                  <a:t> </a:t>
                </a:r>
                <a:r>
                  <a:rPr lang="pt-BR" sz="2000" dirty="0" err="1"/>
                  <a:t>recharge</a:t>
                </a:r>
                <a:r>
                  <a:rPr lang="pt-BR" sz="2000" dirty="0"/>
                  <a:t> </a:t>
                </a:r>
                <a:r>
                  <a:rPr lang="pt-BR" sz="2000" dirty="0" err="1"/>
                  <a:t>is</a:t>
                </a:r>
                <a:r>
                  <a:rPr lang="pt-BR" sz="2000" dirty="0"/>
                  <a:t> </a:t>
                </a:r>
                <a:r>
                  <a:rPr lang="pt-BR" sz="2000" dirty="0" err="1"/>
                  <a:t>sensitive</a:t>
                </a:r>
                <a:r>
                  <a:rPr lang="pt-BR" sz="2000" dirty="0"/>
                  <a:t> </a:t>
                </a:r>
                <a:r>
                  <a:rPr lang="pt-BR" sz="2000" dirty="0" err="1"/>
                  <a:t>to</a:t>
                </a:r>
                <a:r>
                  <a:rPr lang="pt-BR" sz="2000" dirty="0"/>
                  <a:t> </a:t>
                </a:r>
                <a:r>
                  <a:rPr lang="pt-BR" sz="2000" dirty="0" err="1"/>
                  <a:t>changing</a:t>
                </a:r>
                <a:r>
                  <a:rPr lang="pt-BR" sz="2000" dirty="0"/>
                  <a:t> </a:t>
                </a:r>
                <a:r>
                  <a:rPr lang="pt-BR" sz="2000" dirty="0" err="1"/>
                  <a:t>long-term</a:t>
                </a:r>
                <a:r>
                  <a:rPr lang="pt-BR" sz="2000" dirty="0"/>
                  <a:t> </a:t>
                </a:r>
                <a:r>
                  <a:rPr lang="pt-BR" sz="2000" dirty="0" err="1" smtClean="0"/>
                  <a:t>aridity</a:t>
                </a:r>
                <a:r>
                  <a:rPr lang="pt-BR" sz="2000" dirty="0"/>
                  <a:t>. </a:t>
                </a:r>
                <a:r>
                  <a:rPr lang="pt-BR" sz="2000" dirty="0" smtClean="0"/>
                  <a:t/>
                </a:r>
                <a:br>
                  <a:rPr lang="pt-BR" sz="2000" dirty="0" smtClean="0"/>
                </a:br>
                <a:r>
                  <a:rPr lang="pt-BR" sz="2000" i="1" dirty="0" smtClean="0"/>
                  <a:t>Nat</a:t>
                </a:r>
                <a:r>
                  <a:rPr lang="pt-BR" sz="2000" i="1" dirty="0"/>
                  <a:t>. Clim. Chang.</a:t>
                </a:r>
                <a:r>
                  <a:rPr lang="pt-BR" sz="2000" dirty="0"/>
                  <a:t> </a:t>
                </a:r>
                <a:r>
                  <a:rPr lang="pt-BR" sz="2000" b="1" dirty="0"/>
                  <a:t>14</a:t>
                </a:r>
                <a:r>
                  <a:rPr lang="pt-BR" sz="2000" dirty="0"/>
                  <a:t>, 357–363 (2024). </a:t>
                </a:r>
                <a:endParaRPr lang="pt-BR" sz="2000" dirty="0" smtClean="0"/>
              </a:p>
              <a:p>
                <a:endParaRPr lang="pt-BR" sz="2000" dirty="0" smtClean="0"/>
              </a:p>
              <a:p>
                <a:r>
                  <a:rPr lang="pt-BR" altLang="pt-BR" sz="2000" dirty="0" smtClean="0"/>
                  <a:t>Taxa de recarga 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altLang="pt-BR" sz="2800" b="0" i="1" smtClean="0">
                            <a:latin typeface="Cambria Math"/>
                          </a:rPr>
                          <m:t>𝑅</m:t>
                        </m:r>
                      </m:num>
                      <m:den>
                        <m:r>
                          <a:rPr lang="pt-BR" altLang="pt-BR" sz="2800" b="0" i="1" smtClean="0">
                            <a:latin typeface="Cambria Math"/>
                          </a:rPr>
                          <m:t>𝑃</m:t>
                        </m:r>
                      </m:den>
                    </m:f>
                    <m:r>
                      <a:rPr lang="pt-BR" altLang="pt-BR" sz="2800" b="0" i="1" smtClean="0">
                        <a:latin typeface="Cambria Math"/>
                      </a:rPr>
                      <m:t>=</m:t>
                    </m:r>
                    <m:r>
                      <a:rPr lang="pt-BR" altLang="pt-BR" sz="2800" b="0" i="1" smtClean="0">
                        <a:latin typeface="Cambria Math"/>
                      </a:rPr>
                      <m:t>𝑓</m:t>
                    </m:r>
                    <m:r>
                      <a:rPr lang="pt-BR" altLang="pt-BR" sz="2800" b="0" i="1" smtClean="0">
                        <a:latin typeface="Cambria Math"/>
                      </a:rPr>
                      <m:t>(∅)</m:t>
                    </m:r>
                  </m:oMath>
                </a14:m>
                <a:endParaRPr lang="pt-BR" altLang="pt-BR" sz="2800" dirty="0" smtClean="0"/>
              </a:p>
              <a:p>
                <a:r>
                  <a:rPr lang="pt-BR" altLang="pt-BR" sz="2000" dirty="0" smtClean="0"/>
                  <a:t>Índice de aridez		</a:t>
                </a:r>
                <a14:m>
                  <m:oMath xmlns:m="http://schemas.openxmlformats.org/officeDocument/2006/math">
                    <m:r>
                      <a:rPr lang="pt-BR" altLang="pt-BR" sz="2800" i="1" smtClean="0">
                        <a:latin typeface="Cambria Math"/>
                        <a:ea typeface="Cambria Math"/>
                      </a:rPr>
                      <m:t>∅=</m:t>
                    </m:r>
                    <m:f>
                      <m:fPr>
                        <m:ctrlPr>
                          <a:rPr lang="pt-BR" altLang="pt-BR" sz="2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sz="2800" b="0" i="1" smtClean="0">
                            <a:latin typeface="Cambria Math"/>
                            <a:ea typeface="Cambria Math"/>
                          </a:rPr>
                          <m:t>𝐸𝑝</m:t>
                        </m:r>
                      </m:num>
                      <m:den>
                        <m:r>
                          <a:rPr lang="pt-BR" altLang="pt-BR" sz="2800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den>
                    </m:f>
                  </m:oMath>
                </a14:m>
                <a:endParaRPr lang="pt-BR" altLang="pt-BR" sz="2800" dirty="0" smtClean="0"/>
              </a:p>
              <a:p>
                <a:endParaRPr lang="pt-BR" altLang="pt-BR" sz="2000" dirty="0" smtClean="0"/>
              </a:p>
              <a:p>
                <a:r>
                  <a:rPr lang="pt-BR" altLang="pt-BR" sz="2000" dirty="0" smtClean="0"/>
                  <a:t>R   = recarga (mm/a)</a:t>
                </a:r>
              </a:p>
              <a:p>
                <a:r>
                  <a:rPr lang="pt-BR" altLang="pt-BR" sz="2000" dirty="0" smtClean="0"/>
                  <a:t>P   = precipitação (mm/a</a:t>
                </a:r>
                <a:r>
                  <a:rPr lang="pt-BR" altLang="pt-BR" sz="2000" dirty="0"/>
                  <a:t>)</a:t>
                </a:r>
              </a:p>
              <a:p>
                <a:r>
                  <a:rPr lang="pt-BR" altLang="pt-BR" sz="2000" dirty="0" err="1" smtClean="0"/>
                  <a:t>Ep</a:t>
                </a:r>
                <a:r>
                  <a:rPr lang="pt-BR" altLang="pt-BR" sz="2000" dirty="0" smtClean="0"/>
                  <a:t> </a:t>
                </a:r>
                <a:r>
                  <a:rPr lang="pt-BR" altLang="pt-BR" sz="2000" dirty="0"/>
                  <a:t>= </a:t>
                </a:r>
                <a:r>
                  <a:rPr lang="pt-BR" altLang="pt-BR" sz="2000" dirty="0" smtClean="0"/>
                  <a:t>evapotranspiração potencial (mm/a</a:t>
                </a:r>
                <a:r>
                  <a:rPr lang="pt-BR" altLang="pt-BR" sz="2000" dirty="0"/>
                  <a:t>)</a:t>
                </a:r>
              </a:p>
              <a:p>
                <a:endParaRPr lang="pt-BR" altLang="pt-BR" sz="2400" dirty="0" smtClean="0"/>
              </a:p>
            </p:txBody>
          </p:sp>
        </mc:Choice>
        <mc:Fallback xmlns="">
          <p:sp>
            <p:nvSpPr>
              <p:cNvPr id="130051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742" y="981075"/>
                <a:ext cx="8818738" cy="5400675"/>
              </a:xfrm>
              <a:blipFill rotWithShape="1">
                <a:blip r:embed="rId2"/>
                <a:stretch>
                  <a:fillRect l="-968" t="-14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76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Users\leandro\Desktop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44450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 descr="C:\Users\leandro\Desktop\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08050"/>
            <a:ext cx="43418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leandro\Desktop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16338"/>
            <a:ext cx="266382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539750" y="188913"/>
            <a:ext cx="7786688" cy="5619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i="1" dirty="0" smtClean="0"/>
              <a:t>Distribuição da água na Terra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07950" y="6165850"/>
            <a:ext cx="28798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i="1" dirty="0">
                <a:latin typeface="+mn-lt"/>
              </a:rPr>
              <a:t>Fonte: </a:t>
            </a:r>
            <a:r>
              <a:rPr lang="pt-BR" sz="1400" i="1" dirty="0" smtClean="0">
                <a:latin typeface="+mn-lt"/>
              </a:rPr>
              <a:t>Adapt</a:t>
            </a:r>
            <a:r>
              <a:rPr lang="pt-BR" sz="1400" i="1" dirty="0">
                <a:latin typeface="+mn-lt"/>
              </a:rPr>
              <a:t>. </a:t>
            </a:r>
            <a:r>
              <a:rPr lang="pt-BR" sz="1400" i="1" dirty="0" err="1">
                <a:latin typeface="+mn-lt"/>
              </a:rPr>
              <a:t>Shiklomanov</a:t>
            </a:r>
            <a:r>
              <a:rPr lang="pt-BR" sz="1400" i="1" dirty="0">
                <a:latin typeface="+mn-lt"/>
              </a:rPr>
              <a:t> (1998)</a:t>
            </a:r>
          </a:p>
        </p:txBody>
      </p:sp>
      <p:pic>
        <p:nvPicPr>
          <p:cNvPr id="3079" name="Picture 7" descr="C:\Users\leandro\Desktop\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573463"/>
            <a:ext cx="5761038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ta para a direita 14"/>
          <p:cNvSpPr/>
          <p:nvPr/>
        </p:nvSpPr>
        <p:spPr>
          <a:xfrm>
            <a:off x="3995738" y="3068638"/>
            <a:ext cx="936625" cy="28892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Seta em curva para a esquerda 16"/>
          <p:cNvSpPr/>
          <p:nvPr/>
        </p:nvSpPr>
        <p:spPr>
          <a:xfrm>
            <a:off x="8027988" y="2924175"/>
            <a:ext cx="647700" cy="1296988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2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2800" dirty="0" smtClean="0"/>
              <a:t>Dados experimentais</a:t>
            </a:r>
          </a:p>
        </p:txBody>
      </p:sp>
      <p:sp>
        <p:nvSpPr>
          <p:cNvPr id="130051" name="Espaço Reservado para Conteúdo 2"/>
          <p:cNvSpPr>
            <a:spLocks noGrp="1"/>
          </p:cNvSpPr>
          <p:nvPr>
            <p:ph idx="1"/>
          </p:nvPr>
        </p:nvSpPr>
        <p:spPr>
          <a:xfrm>
            <a:off x="73742" y="981075"/>
            <a:ext cx="8818738" cy="5400675"/>
          </a:xfrm>
        </p:spPr>
        <p:txBody>
          <a:bodyPr/>
          <a:lstStyle/>
          <a:p>
            <a:r>
              <a:rPr lang="en-US" sz="2000" dirty="0" err="1"/>
              <a:t>Moeck</a:t>
            </a:r>
            <a:r>
              <a:rPr lang="en-US" sz="2000" dirty="0"/>
              <a:t>, C. et al.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 </a:t>
            </a:r>
            <a:r>
              <a:rPr lang="en-US" sz="2000" dirty="0"/>
              <a:t>global-scale dataset of direct </a:t>
            </a:r>
            <a:r>
              <a:rPr lang="en-US" sz="2000" dirty="0" smtClean="0"/>
              <a:t>natural groundwater </a:t>
            </a:r>
            <a:r>
              <a:rPr lang="en-US" sz="2000" dirty="0"/>
              <a:t>recharge rates: a review of variables, processes </a:t>
            </a:r>
            <a:r>
              <a:rPr lang="en-US" sz="2000" dirty="0" smtClean="0"/>
              <a:t>and </a:t>
            </a:r>
            <a:r>
              <a:rPr lang="pt-BR" sz="2000" dirty="0" err="1" smtClean="0"/>
              <a:t>relationships</a:t>
            </a:r>
            <a:r>
              <a:rPr lang="pt-BR" sz="2000" dirty="0"/>
              <a:t>. </a:t>
            </a: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i="1" dirty="0" err="1" smtClean="0"/>
              <a:t>Sci</a:t>
            </a:r>
            <a:r>
              <a:rPr lang="pt-BR" sz="2000" i="1" dirty="0"/>
              <a:t>. Total </a:t>
            </a:r>
            <a:r>
              <a:rPr lang="pt-BR" sz="2000" i="1" dirty="0" err="1"/>
              <a:t>Environ</a:t>
            </a:r>
            <a:r>
              <a:rPr lang="pt-BR" sz="2000" i="1" dirty="0"/>
              <a:t>. </a:t>
            </a:r>
            <a:r>
              <a:rPr lang="pt-BR" sz="2000" dirty="0"/>
              <a:t>717, 137042 (2020</a:t>
            </a:r>
            <a:r>
              <a:rPr lang="pt-BR" sz="2000" dirty="0" smtClean="0"/>
              <a:t>). </a:t>
            </a:r>
          </a:p>
          <a:p>
            <a:endParaRPr lang="pt-BR" sz="2000" dirty="0" smtClean="0"/>
          </a:p>
          <a:p>
            <a:r>
              <a:rPr lang="pt-BR" altLang="pt-BR" sz="2000" dirty="0" err="1" smtClean="0"/>
              <a:t>Dataset</a:t>
            </a:r>
            <a:r>
              <a:rPr lang="pt-BR" altLang="pt-BR" sz="2000" dirty="0" smtClean="0"/>
              <a:t> de 4732 sites com estudos experimentais de recarga </a:t>
            </a:r>
            <a:br>
              <a:rPr lang="pt-BR" altLang="pt-BR" sz="2000" dirty="0" smtClean="0"/>
            </a:br>
            <a:r>
              <a:rPr lang="pt-BR" altLang="pt-BR" sz="2000" dirty="0" smtClean="0"/>
              <a:t>         e índice de aridez &gt; 1.</a:t>
            </a:r>
            <a:endParaRPr lang="pt-BR" altLang="pt-BR" sz="2800" dirty="0" smtClean="0"/>
          </a:p>
          <a:p>
            <a:endParaRPr lang="pt-BR" alt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80125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2800" dirty="0" smtClean="0"/>
              <a:t>Função </a:t>
            </a:r>
            <a:r>
              <a:rPr lang="pt-BR" altLang="pt-BR" sz="2800" dirty="0" err="1" smtClean="0"/>
              <a:t>sigmóide</a:t>
            </a:r>
            <a:endParaRPr lang="pt-BR" altLang="pt-BR" sz="2800" dirty="0" smtClean="0"/>
          </a:p>
        </p:txBody>
      </p:sp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80728"/>
            <a:ext cx="5040560" cy="544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3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/>
              <a:t>Recarga global estimada a partir da função </a:t>
            </a:r>
            <a:r>
              <a:rPr lang="pt-BR" sz="2400" dirty="0" err="1" smtClean="0"/>
              <a:t>sigmóide</a:t>
            </a:r>
            <a:r>
              <a:rPr lang="pt-BR" sz="2400" dirty="0" smtClean="0"/>
              <a:t> 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310611" cy="434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51779" y="3573016"/>
            <a:ext cx="904415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rgbClr val="000000"/>
                </a:solidFill>
                <a:latin typeface="Comic Sans MS"/>
                <a:cs typeface="+mn-cs"/>
              </a:rPr>
              <a:t>1000</a:t>
            </a:r>
            <a:endParaRPr lang="pt-BR" sz="1400" dirty="0">
              <a:solidFill>
                <a:srgbClr val="000000"/>
              </a:solidFill>
              <a:latin typeface="Comic Sans MS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sz="1400" dirty="0">
              <a:solidFill>
                <a:srgbClr val="000000"/>
              </a:solidFill>
              <a:latin typeface="Comic Sans MS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sz="1400" dirty="0">
              <a:solidFill>
                <a:srgbClr val="000000"/>
              </a:solidFill>
              <a:latin typeface="Comic Sans MS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00000"/>
                </a:solidFill>
                <a:latin typeface="Comic Sans MS"/>
                <a:cs typeface="+mn-cs"/>
              </a:rPr>
              <a:t>  100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sz="1400" dirty="0">
              <a:solidFill>
                <a:srgbClr val="000000"/>
              </a:solidFill>
              <a:latin typeface="Comic Sans MS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sz="1400" dirty="0">
              <a:solidFill>
                <a:srgbClr val="000000"/>
              </a:solidFill>
              <a:latin typeface="Comic Sans MS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00000"/>
                </a:solidFill>
                <a:latin typeface="Comic Sans MS"/>
                <a:cs typeface="+mn-cs"/>
              </a:rPr>
              <a:t>    </a:t>
            </a:r>
            <a:r>
              <a:rPr lang="pt-BR" sz="1400" dirty="0" smtClean="0">
                <a:solidFill>
                  <a:srgbClr val="000000"/>
                </a:solidFill>
                <a:latin typeface="Comic Sans MS"/>
                <a:cs typeface="+mn-cs"/>
              </a:rPr>
              <a:t>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sz="1400" dirty="0">
              <a:solidFill>
                <a:srgbClr val="000000"/>
              </a:solidFill>
              <a:latin typeface="Comic Sans MS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rgbClr val="000000"/>
                </a:solidFill>
                <a:latin typeface="Comic Sans MS"/>
              </a:rPr>
              <a:t>Recarga </a:t>
            </a:r>
            <a:r>
              <a:rPr lang="pt-BR" sz="1400" dirty="0">
                <a:solidFill>
                  <a:srgbClr val="000000"/>
                </a:solidFill>
                <a:latin typeface="Comic Sans MS"/>
              </a:rPr>
              <a:t/>
            </a:r>
            <a:br>
              <a:rPr lang="pt-BR" sz="1400" dirty="0">
                <a:solidFill>
                  <a:srgbClr val="000000"/>
                </a:solidFill>
                <a:latin typeface="Comic Sans MS"/>
              </a:rPr>
            </a:br>
            <a:r>
              <a:rPr lang="pt-BR" sz="1400" dirty="0">
                <a:solidFill>
                  <a:srgbClr val="000000"/>
                </a:solidFill>
                <a:latin typeface="Comic Sans MS"/>
              </a:rPr>
              <a:t>(mm/a)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sz="1400" dirty="0">
              <a:solidFill>
                <a:srgbClr val="000000"/>
              </a:solidFill>
              <a:latin typeface="Comic Sans MS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3924" y="6580208"/>
            <a:ext cx="34239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1500" b="1" dirty="0" err="1">
                <a:solidFill>
                  <a:srgbClr val="000000"/>
                </a:solidFill>
              </a:rPr>
              <a:t>Source</a:t>
            </a:r>
            <a:r>
              <a:rPr lang="pt-BR" altLang="pt-BR" sz="1500" b="1" dirty="0">
                <a:solidFill>
                  <a:srgbClr val="000000"/>
                </a:solidFill>
              </a:rPr>
              <a:t>: </a:t>
            </a:r>
            <a:r>
              <a:rPr lang="pt-BR" altLang="pt-BR" sz="1500" b="1" dirty="0" err="1" smtClean="0">
                <a:solidFill>
                  <a:srgbClr val="000000"/>
                </a:solidFill>
              </a:rPr>
              <a:t>Berghuijs</a:t>
            </a:r>
            <a:r>
              <a:rPr lang="pt-BR" altLang="pt-BR" sz="1500" b="1" dirty="0" smtClean="0">
                <a:solidFill>
                  <a:srgbClr val="000000"/>
                </a:solidFill>
              </a:rPr>
              <a:t> et al. (2024)</a:t>
            </a:r>
            <a:r>
              <a:rPr lang="en-US" altLang="pt-BR" sz="1500" dirty="0" smtClean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pt-BR" sz="15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1008108"/>
          </a:xfrm>
        </p:spPr>
        <p:txBody>
          <a:bodyPr/>
          <a:lstStyle/>
          <a:p>
            <a:r>
              <a:rPr lang="pt-BR" altLang="pt-BR" sz="2800" dirty="0" smtClean="0"/>
              <a:t>Precipitação no Brasil (FAO / ONU)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196752"/>
            <a:ext cx="7439025" cy="4104531"/>
          </a:xfrm>
        </p:spPr>
        <p:txBody>
          <a:bodyPr/>
          <a:lstStyle/>
          <a:p>
            <a:r>
              <a:rPr lang="pt-BR" altLang="pt-BR" sz="2000" dirty="0" smtClean="0"/>
              <a:t>Recursos hídricos atmosféricos renováveis</a:t>
            </a:r>
          </a:p>
          <a:p>
            <a:pPr lvl="1"/>
            <a:r>
              <a:rPr lang="pt-BR" altLang="pt-BR" sz="2000" dirty="0" smtClean="0"/>
              <a:t>Precipitação média	1761 mm/ano (1961-2007)</a:t>
            </a:r>
          </a:p>
          <a:p>
            <a:pPr lvl="1"/>
            <a:r>
              <a:rPr lang="pt-BR" altLang="pt-BR" sz="2000" dirty="0" smtClean="0"/>
              <a:t>Área 			~8,5 milhões de km</a:t>
            </a:r>
            <a:r>
              <a:rPr lang="pt-BR" altLang="pt-BR" sz="2000" baseline="30000" dirty="0" smtClean="0"/>
              <a:t>2</a:t>
            </a:r>
            <a:endParaRPr lang="pt-BR" altLang="pt-BR" sz="2000" dirty="0"/>
          </a:p>
          <a:p>
            <a:pPr marL="0" indent="0">
              <a:buNone/>
            </a:pPr>
            <a:endParaRPr lang="pt-BR" altLang="pt-BR" sz="2000" dirty="0" smtClean="0"/>
          </a:p>
          <a:p>
            <a:r>
              <a:rPr lang="pt-BR" altLang="pt-BR" sz="2000" dirty="0" smtClean="0"/>
              <a:t>Precipitação total		14996 km</a:t>
            </a:r>
            <a:r>
              <a:rPr lang="pt-BR" altLang="pt-BR" sz="2000" baseline="30000" dirty="0" smtClean="0"/>
              <a:t>3</a:t>
            </a:r>
            <a:r>
              <a:rPr lang="pt-BR" altLang="pt-BR" sz="2000" dirty="0" smtClean="0"/>
              <a:t>/ano </a:t>
            </a:r>
            <a:endParaRPr lang="pt-BR" altLang="pt-BR" sz="2000" dirty="0"/>
          </a:p>
          <a:p>
            <a:pPr lvl="1"/>
            <a:r>
              <a:rPr lang="pt-BR" altLang="pt-BR" sz="2000" dirty="0" smtClean="0"/>
              <a:t>13,8 % de 184 países</a:t>
            </a:r>
          </a:p>
          <a:p>
            <a:pPr marL="457200" lvl="1" indent="0">
              <a:buNone/>
            </a:pPr>
            <a:endParaRPr lang="pt-BR" altLang="pt-BR" sz="2000" dirty="0" smtClean="0"/>
          </a:p>
          <a:p>
            <a:r>
              <a:rPr lang="pt-BR" altLang="pt-BR" sz="2000" dirty="0"/>
              <a:t>População total (2024)	216,6 milhões de habitantes</a:t>
            </a:r>
            <a:endParaRPr lang="pt-BR" altLang="pt-BR" sz="2000" dirty="0" smtClean="0"/>
          </a:p>
          <a:p>
            <a:endParaRPr lang="pt-BR" altLang="pt-BR" sz="2000" dirty="0" smtClean="0"/>
          </a:p>
          <a:p>
            <a:r>
              <a:rPr lang="pt-BR" altLang="pt-BR" sz="2000" dirty="0" err="1" smtClean="0"/>
              <a:t>Disp</a:t>
            </a:r>
            <a:r>
              <a:rPr lang="pt-BR" altLang="pt-BR" sz="2000" dirty="0" smtClean="0"/>
              <a:t>. hídrica social 		70.500 m</a:t>
            </a:r>
            <a:r>
              <a:rPr lang="pt-BR" altLang="pt-BR" sz="2000" baseline="30000" dirty="0" smtClean="0"/>
              <a:t>3</a:t>
            </a:r>
            <a:r>
              <a:rPr lang="pt-BR" altLang="pt-BR" sz="2000" dirty="0" smtClean="0"/>
              <a:t>/</a:t>
            </a:r>
            <a:r>
              <a:rPr lang="pt-BR" altLang="pt-BR" sz="2000" dirty="0" err="1" smtClean="0"/>
              <a:t>hab.ano</a:t>
            </a:r>
            <a:r>
              <a:rPr lang="pt-BR" altLang="pt-BR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975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1368148"/>
          </a:xfrm>
        </p:spPr>
        <p:txBody>
          <a:bodyPr/>
          <a:lstStyle/>
          <a:p>
            <a:r>
              <a:rPr lang="pt-BR" altLang="pt-BR" sz="2800" dirty="0" smtClean="0"/>
              <a:t>Disponibilidade hídrica renovável no mundo</a:t>
            </a:r>
          </a:p>
        </p:txBody>
      </p:sp>
      <p:pic>
        <p:nvPicPr>
          <p:cNvPr id="3" name="Picture 2" descr="C:\Users\Marjolly\Desktop\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42" y="2348880"/>
            <a:ext cx="6606006" cy="36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268760"/>
            <a:ext cx="7439025" cy="5400675"/>
          </a:xfrm>
        </p:spPr>
        <p:txBody>
          <a:bodyPr/>
          <a:lstStyle/>
          <a:p>
            <a:endParaRPr lang="pt-BR" altLang="pt-BR" sz="2000" dirty="0" smtClean="0"/>
          </a:p>
          <a:p>
            <a:r>
              <a:rPr lang="pt-BR" altLang="pt-BR" sz="2000" dirty="0" smtClean="0"/>
              <a:t>Total RWR (</a:t>
            </a:r>
            <a:r>
              <a:rPr lang="pt-BR" altLang="pt-BR" sz="2000" dirty="0" err="1" smtClean="0"/>
              <a:t>Renewable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Water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Resources</a:t>
            </a:r>
            <a:r>
              <a:rPr lang="pt-BR" altLang="pt-BR" sz="2000" dirty="0" smtClean="0"/>
              <a:t>)</a:t>
            </a:r>
          </a:p>
          <a:p>
            <a:pPr marL="0" indent="0">
              <a:buNone/>
            </a:pPr>
            <a:endParaRPr lang="pt-BR" alt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29247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1368148"/>
          </a:xfrm>
        </p:spPr>
        <p:txBody>
          <a:bodyPr/>
          <a:lstStyle/>
          <a:p>
            <a:r>
              <a:rPr lang="pt-BR" altLang="pt-BR" sz="2800" dirty="0" smtClean="0"/>
              <a:t>Disponibilidade hídrica renovável no Brasil (FAO / ONU)</a:t>
            </a: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628725"/>
            <a:ext cx="7439025" cy="4104531"/>
          </a:xfrm>
        </p:spPr>
        <p:txBody>
          <a:bodyPr/>
          <a:lstStyle/>
          <a:p>
            <a:r>
              <a:rPr lang="pt-BR" altLang="pt-BR" sz="2000" dirty="0" err="1" smtClean="0"/>
              <a:t>Internal</a:t>
            </a:r>
            <a:r>
              <a:rPr lang="pt-BR" altLang="pt-BR" sz="2000" dirty="0" smtClean="0"/>
              <a:t> RWR (</a:t>
            </a:r>
            <a:r>
              <a:rPr lang="pt-BR" altLang="pt-BR" sz="2000" dirty="0" err="1" smtClean="0"/>
              <a:t>Renewable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Water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Resources</a:t>
            </a:r>
            <a:r>
              <a:rPr lang="pt-BR" altLang="pt-BR" sz="2000" dirty="0" smtClean="0"/>
              <a:t>)</a:t>
            </a:r>
          </a:p>
          <a:p>
            <a:pPr lvl="1"/>
            <a:r>
              <a:rPr lang="pt-BR" altLang="pt-BR" sz="2000" dirty="0" smtClean="0"/>
              <a:t>Água superficial 		5661 km</a:t>
            </a:r>
            <a:r>
              <a:rPr lang="pt-BR" altLang="pt-BR" sz="2000" baseline="30000" dirty="0" smtClean="0"/>
              <a:t>3</a:t>
            </a:r>
            <a:r>
              <a:rPr lang="pt-BR" altLang="pt-BR" sz="2000" dirty="0" smtClean="0"/>
              <a:t>/ano (rios)</a:t>
            </a:r>
          </a:p>
          <a:p>
            <a:pPr lvl="1"/>
            <a:r>
              <a:rPr lang="pt-BR" altLang="pt-BR" sz="2000" dirty="0">
                <a:solidFill>
                  <a:srgbClr val="00B050"/>
                </a:solidFill>
              </a:rPr>
              <a:t>Água </a:t>
            </a:r>
            <a:r>
              <a:rPr lang="pt-BR" altLang="pt-BR" sz="2000" dirty="0" smtClean="0">
                <a:solidFill>
                  <a:srgbClr val="00B050"/>
                </a:solidFill>
              </a:rPr>
              <a:t>subterrânea 	  645 km</a:t>
            </a:r>
            <a:r>
              <a:rPr lang="pt-BR" altLang="pt-BR" sz="2000" baseline="30000" dirty="0" smtClean="0">
                <a:solidFill>
                  <a:srgbClr val="00B050"/>
                </a:solidFill>
              </a:rPr>
              <a:t>3</a:t>
            </a:r>
            <a:r>
              <a:rPr lang="pt-BR" altLang="pt-BR" sz="2000" dirty="0" smtClean="0">
                <a:solidFill>
                  <a:srgbClr val="00B050"/>
                </a:solidFill>
              </a:rPr>
              <a:t>/ano (</a:t>
            </a:r>
            <a:r>
              <a:rPr lang="pt-BR" altLang="pt-BR" sz="2000" dirty="0" err="1" smtClean="0">
                <a:solidFill>
                  <a:srgbClr val="00B050"/>
                </a:solidFill>
              </a:rPr>
              <a:t>overlap</a:t>
            </a:r>
            <a:r>
              <a:rPr lang="pt-BR" altLang="pt-BR" sz="2000" dirty="0" smtClean="0">
                <a:solidFill>
                  <a:srgbClr val="00B050"/>
                </a:solidFill>
              </a:rPr>
              <a:t>)</a:t>
            </a:r>
            <a:endParaRPr lang="pt-BR" altLang="pt-BR" sz="20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pt-BR" altLang="pt-BR" sz="2000" dirty="0" smtClean="0"/>
          </a:p>
          <a:p>
            <a:r>
              <a:rPr lang="pt-BR" altLang="pt-BR" sz="2000" dirty="0" err="1" smtClean="0"/>
              <a:t>External</a:t>
            </a:r>
            <a:r>
              <a:rPr lang="pt-BR" altLang="pt-BR" sz="2000" dirty="0" smtClean="0"/>
              <a:t> RWR</a:t>
            </a:r>
            <a:endParaRPr lang="pt-BR" altLang="pt-BR" sz="2000" dirty="0"/>
          </a:p>
          <a:p>
            <a:pPr lvl="1"/>
            <a:r>
              <a:rPr lang="pt-BR" altLang="pt-BR" sz="2000" dirty="0"/>
              <a:t>Água superficial 		</a:t>
            </a:r>
            <a:r>
              <a:rPr lang="pt-BR" altLang="pt-BR" sz="2000" dirty="0" smtClean="0"/>
              <a:t>2986 km</a:t>
            </a:r>
            <a:r>
              <a:rPr lang="pt-BR" altLang="pt-BR" sz="2000" baseline="30000" dirty="0" smtClean="0"/>
              <a:t>3</a:t>
            </a:r>
            <a:r>
              <a:rPr lang="pt-BR" altLang="pt-BR" sz="2000" dirty="0" smtClean="0"/>
              <a:t>/ano (Amazônia)</a:t>
            </a:r>
            <a:endParaRPr lang="pt-BR" altLang="pt-BR" sz="2000" dirty="0"/>
          </a:p>
          <a:p>
            <a:pPr lvl="1"/>
            <a:endParaRPr lang="pt-BR" altLang="pt-BR" sz="2000" dirty="0"/>
          </a:p>
          <a:p>
            <a:r>
              <a:rPr lang="pt-BR" altLang="pt-BR" sz="2000" dirty="0" smtClean="0"/>
              <a:t>Total RWR</a:t>
            </a:r>
            <a:endParaRPr lang="pt-BR" altLang="pt-BR" sz="2000" dirty="0"/>
          </a:p>
          <a:p>
            <a:pPr lvl="1"/>
            <a:r>
              <a:rPr lang="pt-BR" altLang="pt-BR" sz="2000" dirty="0"/>
              <a:t>Água </a:t>
            </a:r>
            <a:r>
              <a:rPr lang="pt-BR" altLang="pt-BR" sz="2000" dirty="0" smtClean="0"/>
              <a:t>(</a:t>
            </a:r>
            <a:r>
              <a:rPr lang="pt-BR" altLang="pt-BR" sz="2000" dirty="0" err="1" smtClean="0"/>
              <a:t>sup+subt</a:t>
            </a:r>
            <a:r>
              <a:rPr lang="pt-BR" altLang="pt-BR" sz="2000" dirty="0" smtClean="0"/>
              <a:t>) </a:t>
            </a:r>
            <a:r>
              <a:rPr lang="pt-BR" altLang="pt-BR" sz="2000" dirty="0"/>
              <a:t>		</a:t>
            </a:r>
            <a:r>
              <a:rPr lang="pt-BR" altLang="pt-BR" sz="2000" dirty="0" smtClean="0"/>
              <a:t>8647 </a:t>
            </a:r>
            <a:r>
              <a:rPr lang="pt-BR" altLang="pt-BR" sz="2000" dirty="0"/>
              <a:t>km</a:t>
            </a:r>
            <a:r>
              <a:rPr lang="pt-BR" altLang="pt-BR" sz="2000" baseline="30000" dirty="0"/>
              <a:t>3</a:t>
            </a:r>
            <a:r>
              <a:rPr lang="pt-BR" altLang="pt-BR" sz="2000" dirty="0"/>
              <a:t>/ano</a:t>
            </a:r>
          </a:p>
          <a:p>
            <a:pPr lvl="1"/>
            <a:r>
              <a:rPr lang="pt-BR" altLang="pt-BR" sz="2000" dirty="0" smtClean="0"/>
              <a:t>~12 % de 184 países</a:t>
            </a:r>
            <a:endParaRPr lang="pt-BR" altLang="pt-BR" sz="2000" dirty="0"/>
          </a:p>
          <a:p>
            <a:pPr marL="0" indent="0">
              <a:buNone/>
            </a:pPr>
            <a:endParaRPr lang="pt-BR" altLang="pt-BR" sz="2000" dirty="0" smtClean="0"/>
          </a:p>
        </p:txBody>
      </p:sp>
      <p:sp>
        <p:nvSpPr>
          <p:cNvPr id="2" name="CaixaDeTexto 1"/>
          <p:cNvSpPr txBox="1"/>
          <p:nvPr/>
        </p:nvSpPr>
        <p:spPr>
          <a:xfrm>
            <a:off x="2051720" y="2774538"/>
            <a:ext cx="511256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FF0000"/>
                </a:solidFill>
              </a:rPr>
              <a:t>Anos 60 !</a:t>
            </a:r>
            <a:endParaRPr lang="pt-BR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5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1368148"/>
          </a:xfrm>
        </p:spPr>
        <p:txBody>
          <a:bodyPr/>
          <a:lstStyle/>
          <a:p>
            <a:r>
              <a:rPr lang="pt-BR" altLang="pt-BR" sz="2800" dirty="0" smtClean="0"/>
              <a:t>Disponibilidade hídrica social no Brasil </a:t>
            </a:r>
            <a:br>
              <a:rPr lang="pt-BR" altLang="pt-BR" sz="2800" dirty="0" smtClean="0"/>
            </a:br>
            <a:r>
              <a:rPr lang="pt-BR" altLang="pt-BR" sz="2800" dirty="0" smtClean="0"/>
              <a:t>(FAO / ONU)</a:t>
            </a:r>
          </a:p>
        </p:txBody>
      </p:sp>
      <p:pic>
        <p:nvPicPr>
          <p:cNvPr id="2" name="Espaço Reservado para Conteúdo 1" descr="Recorte de Tel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2869"/>
            <a:ext cx="8151904" cy="5285844"/>
          </a:xfrm>
        </p:spPr>
      </p:pic>
    </p:spTree>
    <p:extLst>
      <p:ext uri="{BB962C8B-B14F-4D97-AF65-F5344CB8AC3E}">
        <p14:creationId xmlns:p14="http://schemas.microsoft.com/office/powerpoint/2010/main" val="26216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915100"/>
              </p:ext>
            </p:extLst>
          </p:nvPr>
        </p:nvGraphicFramePr>
        <p:xfrm>
          <a:off x="752467" y="1070566"/>
          <a:ext cx="7659756" cy="4315568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5128591"/>
                <a:gridCol w="2531165"/>
              </a:tblGrid>
              <a:tr h="464942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Região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  <a:r>
                        <a:rPr lang="pt-BR" sz="2000" baseline="30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/</a:t>
                      </a:r>
                      <a:r>
                        <a:rPr lang="pt-BR" sz="2000" dirty="0" err="1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hab.ano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942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Brasil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33.762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</a:tr>
              <a:tr h="464942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Amazonas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657.160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942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Maranhão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14.987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</a:tr>
              <a:tr h="464942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pt-BR" altLang="pt-BR" sz="2000" b="1" i="1" kern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cs typeface="+mn-cs"/>
                        </a:rPr>
                        <a:t>Situação limite da ONU</a:t>
                      </a:r>
                      <a:endParaRPr lang="pt-BR" sz="20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2.500</a:t>
                      </a: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942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</a:tr>
              <a:tr h="464942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0487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</a:tr>
              <a:tr h="530487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720076"/>
          </a:xfrm>
        </p:spPr>
        <p:txBody>
          <a:bodyPr/>
          <a:lstStyle/>
          <a:p>
            <a:r>
              <a:rPr lang="pt-BR" altLang="pt-BR" sz="2800" dirty="0" smtClean="0"/>
              <a:t>Disponibilidade hídrica social no Brasil (2000)</a:t>
            </a:r>
          </a:p>
        </p:txBody>
      </p:sp>
    </p:spTree>
    <p:extLst>
      <p:ext uri="{BB962C8B-B14F-4D97-AF65-F5344CB8AC3E}">
        <p14:creationId xmlns:p14="http://schemas.microsoft.com/office/powerpoint/2010/main" val="53042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045262"/>
              </p:ext>
            </p:extLst>
          </p:nvPr>
        </p:nvGraphicFramePr>
        <p:xfrm>
          <a:off x="752467" y="1070566"/>
          <a:ext cx="7659756" cy="4315568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5128591"/>
                <a:gridCol w="2531165"/>
              </a:tblGrid>
              <a:tr h="464942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Região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  <a:r>
                        <a:rPr lang="pt-BR" sz="2000" baseline="30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/</a:t>
                      </a:r>
                      <a:r>
                        <a:rPr lang="pt-BR" sz="2000" dirty="0" err="1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hab.ano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942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Brasil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33.762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</a:tr>
              <a:tr h="464942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Amazonas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657.160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942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Maranhão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14.987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</a:tr>
              <a:tr h="464942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pt-BR" altLang="pt-BR" sz="2000" b="1" i="1" kern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cs typeface="+mn-cs"/>
                        </a:rPr>
                        <a:t>Situação limite da ONU</a:t>
                      </a:r>
                      <a:endParaRPr lang="pt-BR" sz="20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ctr" defTabSz="914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2.500</a:t>
                      </a: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942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São Paulo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2.482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</a:tr>
              <a:tr h="464942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Ceará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2.086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0487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Rio de Janeiro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2.057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</a:tr>
              <a:tr h="530487"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Distrito Federal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15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30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45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61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5763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2915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068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220" algn="l" defTabSz="914305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1.365</a:t>
                      </a:r>
                      <a:endParaRPr lang="pt-BR" sz="20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5416" marR="95416">
                    <a:lnL>
                      <a:noFill/>
                    </a:lnL>
                    <a:lnR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R>
                    <a:lnT>
                      <a:noFill/>
                    </a:lnT>
                    <a:lnB w="9525" cap="flat" cmpd="sng" algn="ctr">
                      <a:solidFill>
                        <a:srgbClr val="4F81BD">
                          <a:tint val="50000"/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67545" y="260652"/>
            <a:ext cx="8229600" cy="720076"/>
          </a:xfrm>
        </p:spPr>
        <p:txBody>
          <a:bodyPr/>
          <a:lstStyle/>
          <a:p>
            <a:r>
              <a:rPr lang="pt-BR" altLang="pt-BR" sz="2800" dirty="0" smtClean="0"/>
              <a:t>Disponibilidade hídrica social no Brasil (2000)</a:t>
            </a:r>
          </a:p>
        </p:txBody>
      </p:sp>
    </p:spTree>
    <p:extLst>
      <p:ext uri="{BB962C8B-B14F-4D97-AF65-F5344CB8AC3E}">
        <p14:creationId xmlns:p14="http://schemas.microsoft.com/office/powerpoint/2010/main" val="221702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ersonalizar design">
  <a:themeElements>
    <a:clrScheme name="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ar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ersonalizar design">
  <a:themeElements>
    <a:clrScheme name="1_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ersonalizar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ersonalizar design">
  <a:themeElements>
    <a:clrScheme name="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ar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7.xml><?xml version="1.0" encoding="utf-8"?>
<a:theme xmlns:a="http://schemas.openxmlformats.org/drawingml/2006/main" name="Tema do Offic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ema do Offic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14642</TotalTime>
  <Words>894</Words>
  <Application>Microsoft Office PowerPoint</Application>
  <PresentationFormat>Apresentação na tela (4:3)</PresentationFormat>
  <Paragraphs>261</Paragraphs>
  <Slides>43</Slides>
  <Notes>8</Notes>
  <HiddenSlides>0</HiddenSlides>
  <MMClips>1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9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Comic Sans MS</vt:lpstr>
      <vt:lpstr>Times New Roman</vt:lpstr>
      <vt:lpstr>Custom Design</vt:lpstr>
      <vt:lpstr>1_Design padrão</vt:lpstr>
      <vt:lpstr>Personalizar design</vt:lpstr>
      <vt:lpstr>1_Personalizar design</vt:lpstr>
      <vt:lpstr>2_Personalizar design</vt:lpstr>
      <vt:lpstr>Retrospectiva</vt:lpstr>
      <vt:lpstr>Tema do Office</vt:lpstr>
      <vt:lpstr>1_Tema do Office</vt:lpstr>
      <vt:lpstr>1_Custom Design</vt:lpstr>
      <vt:lpstr>Foto do Photo Editor</vt:lpstr>
      <vt:lpstr>Apresentação do PowerPoint</vt:lpstr>
      <vt:lpstr>Conteúdo</vt:lpstr>
      <vt:lpstr>Disponibilidade hídrica</vt:lpstr>
      <vt:lpstr>Distribuição da água na Terra</vt:lpstr>
      <vt:lpstr>Disponibilidade hídrica renovável no mundo</vt:lpstr>
      <vt:lpstr>Disponibilidade hídrica renovável no Brasil (FAO / ONU)</vt:lpstr>
      <vt:lpstr>Disponibilidade hídrica social no Brasil  (FAO / ONU)</vt:lpstr>
      <vt:lpstr>Disponibilidade hídrica social no Brasil (2000)</vt:lpstr>
      <vt:lpstr>Disponibilidade hídrica social no Brasil (2000)</vt:lpstr>
      <vt:lpstr>Disponibilidade hídrica social no Brasil (RWR)</vt:lpstr>
      <vt:lpstr>Tipos de mananciais - SNIRH </vt:lpstr>
      <vt:lpstr>Interação rio-aquífero  </vt:lpstr>
      <vt:lpstr>Rio efluente e    influente  </vt:lpstr>
      <vt:lpstr>Apresentação do PowerPoint</vt:lpstr>
      <vt:lpstr>A Bacia do Ribeirão da Onça</vt:lpstr>
      <vt:lpstr>DTS – Distributed Temperature Sensing</vt:lpstr>
      <vt:lpstr>INSTALAÇÃO DA FIBRA</vt:lpstr>
      <vt:lpstr>DTS – Distributed Temperature Sensing</vt:lpstr>
      <vt:lpstr>Interação rio-aquífero – escala nacional  MSc. José Gescilam Uchoa, 2024</vt:lpstr>
      <vt:lpstr>Apresentação do PowerPoint</vt:lpstr>
      <vt:lpstr>Apresentação do PowerPoint</vt:lpstr>
      <vt:lpstr>Apresentação do PowerPoint</vt:lpstr>
      <vt:lpstr>Os riscos da desinformação científica</vt:lpstr>
      <vt:lpstr>Disponibilidade hídrica futura no Brasil </vt:lpstr>
      <vt:lpstr>Definições da ciência global</vt:lpstr>
      <vt:lpstr>Definições da ciência global</vt:lpstr>
      <vt:lpstr>Emissões de CO2 nos cenários de  RCP (linhas tracejadas – CMIP5) e de  SSP (linhas sólidas – CMIP6).</vt:lpstr>
      <vt:lpstr>CMIP6 Data Request</vt:lpstr>
      <vt:lpstr>Future perspectives of extreme events and water availability in Brazilian catchments (Ballarin, 2024)  Dr. André S. Ballarin, 2024</vt:lpstr>
      <vt:lpstr>Apresentação do PowerPoint</vt:lpstr>
      <vt:lpstr>Climbra –&gt; índice de aridez (ø = Ep/P)</vt:lpstr>
      <vt:lpstr>Climbra – índice de aridez (0,9 &lt; ø &lt; 1,1)</vt:lpstr>
      <vt:lpstr>Apresentação do PowerPoint</vt:lpstr>
      <vt:lpstr>RWR em Bauru</vt:lpstr>
      <vt:lpstr>Take home messages</vt:lpstr>
      <vt:lpstr>Team work</vt:lpstr>
      <vt:lpstr>Obrigado</vt:lpstr>
      <vt:lpstr>Como relacionar mudanças climáticas e as taxas de recarga ?</vt:lpstr>
      <vt:lpstr>Hipótese de referência</vt:lpstr>
      <vt:lpstr>Dados experimentais</vt:lpstr>
      <vt:lpstr>Função sigmóide</vt:lpstr>
      <vt:lpstr>Recarga global estimada a partir da função sigmóide </vt:lpstr>
      <vt:lpstr>Precipitação no Brasil (FAO / ONU)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Danka Thalmeinerová</dc:creator>
  <cp:lastModifiedBy>Conta da Microsoft</cp:lastModifiedBy>
  <cp:revision>279</cp:revision>
  <cp:lastPrinted>2015-03-30T13:29:02Z</cp:lastPrinted>
  <dcterms:created xsi:type="dcterms:W3CDTF">2006-08-31T13:40:55Z</dcterms:created>
  <dcterms:modified xsi:type="dcterms:W3CDTF">2025-03-20T14:46:00Z</dcterms:modified>
</cp:coreProperties>
</file>