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  <p:sldMasterId id="2147483761" r:id="rId2"/>
    <p:sldMasterId id="2147483803" r:id="rId3"/>
  </p:sldMasterIdLst>
  <p:notesMasterIdLst>
    <p:notesMasterId r:id="rId22"/>
  </p:notesMasterIdLst>
  <p:sldIdLst>
    <p:sldId id="1852" r:id="rId4"/>
    <p:sldId id="1748" r:id="rId5"/>
    <p:sldId id="1737" r:id="rId6"/>
    <p:sldId id="1755" r:id="rId7"/>
    <p:sldId id="1756" r:id="rId8"/>
    <p:sldId id="1757" r:id="rId9"/>
    <p:sldId id="1758" r:id="rId10"/>
    <p:sldId id="1759" r:id="rId11"/>
    <p:sldId id="267" r:id="rId12"/>
    <p:sldId id="1734" r:id="rId13"/>
    <p:sldId id="1740" r:id="rId14"/>
    <p:sldId id="1738" r:id="rId15"/>
    <p:sldId id="1744" r:id="rId16"/>
    <p:sldId id="1739" r:id="rId17"/>
    <p:sldId id="1853" r:id="rId18"/>
    <p:sldId id="1760" r:id="rId19"/>
    <p:sldId id="1751" r:id="rId20"/>
    <p:sldId id="1749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pos="1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7"/>
    <p:restoredTop sz="81408"/>
  </p:normalViewPr>
  <p:slideViewPr>
    <p:cSldViewPr snapToGrid="0" snapToObjects="1" showGuides="1">
      <p:cViewPr varScale="1">
        <p:scale>
          <a:sx n="81" d="100"/>
          <a:sy n="81" d="100"/>
        </p:scale>
        <p:origin x="1344" y="480"/>
      </p:cViewPr>
      <p:guideLst>
        <p:guide orient="horz" pos="164"/>
        <p:guide pos="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9C1EB-E8BB-BA46-8F93-B99BB9D342BE}" type="datetimeFigureOut">
              <a:rPr lang="pt-BR" smtClean="0"/>
              <a:t>20/03/2025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4AE1E-F103-B547-BCA4-A97820ED1D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2700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027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4bb259e09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4bb259e09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3892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4bb259e09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4bb259e09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4341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4bb259e09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4bb259e09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2936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4bb259e09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4bb259e09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9331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4bb259e09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4bb259e09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92094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708B3BFC-2806-DA0D-5E7F-F6B7F6C4C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4bb259e09e_0_7:notes">
            <a:extLst>
              <a:ext uri="{FF2B5EF4-FFF2-40B4-BE49-F238E27FC236}">
                <a16:creationId xmlns:a16="http://schemas.microsoft.com/office/drawing/2014/main" id="{586CC9F0-C72C-69AA-5D4B-856FE97106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4bb259e09e_0_7:notes">
            <a:extLst>
              <a:ext uri="{FF2B5EF4-FFF2-40B4-BE49-F238E27FC236}">
                <a16:creationId xmlns:a16="http://schemas.microsoft.com/office/drawing/2014/main" id="{558AFADD-2A01-2871-BA3E-BD638C7042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2819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4bb259e09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4bb259e09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8444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249A22-AF94-4A47-BF9F-86AAF0A3087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5941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04AE1E-F103-B547-BCA4-A97820ED1D1D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3919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04AE1E-F103-B547-BCA4-A97820ED1D1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2161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4bb259e09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4bb259e09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8212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4bb259e09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4bb259e09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6609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4bb259e09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4bb259e09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8541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4bb259e09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4bb259e09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6598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4bb259e09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4bb259e09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6241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4bb259e09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4bb259e09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5240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4bb259e09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4bb259e09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3/20/25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176485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pt-BR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noProof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pt-BR" noProof="0" smtClean="0"/>
              <a:t>20/03/2025</a:t>
            </a:fld>
            <a:endParaRPr lang="pt-BR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52451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pt-BR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15568" y="2478024"/>
            <a:ext cx="10168128" cy="36941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 noProof="0"/>
              <a:t>Click to edit Master text styles</a:t>
            </a:r>
          </a:p>
          <a:p>
            <a:pPr lvl="1"/>
            <a:r>
              <a:rPr lang="pt-BR" noProof="0"/>
              <a:t>Second level</a:t>
            </a:r>
          </a:p>
          <a:p>
            <a:pPr lvl="2"/>
            <a:r>
              <a:rPr lang="pt-BR" noProof="0"/>
              <a:t>Third level</a:t>
            </a:r>
          </a:p>
          <a:p>
            <a:pPr lvl="3"/>
            <a:r>
              <a:rPr lang="pt-BR" noProof="0"/>
              <a:t>Fourth level</a:t>
            </a:r>
          </a:p>
          <a:p>
            <a:pPr lvl="4"/>
            <a:r>
              <a:rPr lang="pt-BR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pt-BR" noProof="0" smtClean="0"/>
              <a:t>20/03/2025</a:t>
            </a:fld>
            <a:endParaRPr lang="pt-BR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045286955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8115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1834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85571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pt-BR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pt-BR" noProof="0" smtClean="0"/>
              <a:t>20/03/2025</a:t>
            </a:fld>
            <a:endParaRPr lang="pt-BR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85979393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01188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3/20/25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45847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67013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3/20/25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51012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117957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185077"/>
            <a:ext cx="11155680" cy="909856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287706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96" y="390230"/>
            <a:ext cx="10385100" cy="49774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596" y="1459310"/>
            <a:ext cx="10385100" cy="46054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57407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1162373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136524"/>
            <a:ext cx="11155680" cy="1025849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29283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956" y="337169"/>
            <a:ext cx="10335740" cy="59233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956" y="1363019"/>
            <a:ext cx="10335740" cy="480918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53886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92028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4566" y="1681069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4934" y="1681069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E7B7980-2788-FE46-8B60-30FC51D4154C}"/>
              </a:ext>
            </a:extLst>
          </p:cNvPr>
          <p:cNvSpPr/>
          <p:nvPr userDrawn="1"/>
        </p:nvSpPr>
        <p:spPr>
          <a:xfrm>
            <a:off x="558209" y="1"/>
            <a:ext cx="11167447" cy="1491440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BCAC9033-5AD1-F940-A55C-2D4B5B677635}"/>
              </a:ext>
            </a:extLst>
          </p:cNvPr>
          <p:cNvSpPr/>
          <p:nvPr userDrawn="1"/>
        </p:nvSpPr>
        <p:spPr>
          <a:xfrm>
            <a:off x="566928" y="0"/>
            <a:ext cx="11155680" cy="1331843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98E146F7-E42D-0641-B177-A8A577C85C1A}"/>
              </a:ext>
            </a:extLst>
          </p:cNvPr>
          <p:cNvSpPr/>
          <p:nvPr userDrawn="1"/>
        </p:nvSpPr>
        <p:spPr>
          <a:xfrm>
            <a:off x="498834" y="489181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20E50D9-8115-2043-ADD8-B7FAEB3C1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95" y="508884"/>
            <a:ext cx="10554651" cy="7040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1639291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956" y="1793809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7956" y="2624847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8324" y="1793809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8324" y="2624846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F8180A65-9F0A-C04A-B233-4E17E26A5C9D}"/>
              </a:ext>
            </a:extLst>
          </p:cNvPr>
          <p:cNvSpPr/>
          <p:nvPr userDrawn="1"/>
        </p:nvSpPr>
        <p:spPr>
          <a:xfrm>
            <a:off x="558209" y="0"/>
            <a:ext cx="11167447" cy="1568741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66C467FC-B632-F543-B412-EB5FB336A2DA}"/>
              </a:ext>
            </a:extLst>
          </p:cNvPr>
          <p:cNvSpPr/>
          <p:nvPr userDrawn="1"/>
        </p:nvSpPr>
        <p:spPr>
          <a:xfrm>
            <a:off x="566928" y="0"/>
            <a:ext cx="11155680" cy="149144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EB3AC142-7C00-4748-8F91-EDC3583FB354}"/>
              </a:ext>
            </a:extLst>
          </p:cNvPr>
          <p:cNvSpPr/>
          <p:nvPr userDrawn="1"/>
        </p:nvSpPr>
        <p:spPr>
          <a:xfrm>
            <a:off x="498834" y="48534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B0C4FE0-85FC-D74B-9406-E61C025BB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956" y="548640"/>
            <a:ext cx="10335740" cy="59233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6195336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7283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59501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3/20/25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5012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17141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8" y="0"/>
            <a:ext cx="12133943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000" y="6356351"/>
            <a:ext cx="28448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3/20/25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70400" y="6356351"/>
            <a:ext cx="386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0800" y="6356351"/>
            <a:ext cx="28448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16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userDrawn="1">
  <p:cSld name="Title + 2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36;p6"/>
          <p:cNvCxnSpPr>
            <a:cxnSpLocks noChangeShapeType="1"/>
          </p:cNvCxnSpPr>
          <p:nvPr/>
        </p:nvCxnSpPr>
        <p:spPr bwMode="auto">
          <a:xfrm>
            <a:off x="1204384" y="-7938"/>
            <a:ext cx="0" cy="6865938"/>
          </a:xfrm>
          <a:prstGeom prst="straightConnector1">
            <a:avLst/>
          </a:prstGeom>
          <a:noFill/>
          <a:ln w="9525">
            <a:solidFill>
              <a:srgbClr val="999F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" name="Google Shape;37;p6"/>
          <p:cNvSpPr/>
          <p:nvPr/>
        </p:nvSpPr>
        <p:spPr>
          <a:xfrm>
            <a:off x="1077384" y="800100"/>
            <a:ext cx="254000" cy="1905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68569" tIns="68569" rIns="68569" bIns="68569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50">
              <a:latin typeface="+mn-lt"/>
              <a:ea typeface="+mn-ea"/>
              <a:cs typeface="+mn-cs"/>
            </a:endParaRPr>
          </a:p>
        </p:txBody>
      </p:sp>
      <p:sp>
        <p:nvSpPr>
          <p:cNvPr id="6" name="Google Shape;38;p6"/>
          <p:cNvSpPr/>
          <p:nvPr/>
        </p:nvSpPr>
        <p:spPr>
          <a:xfrm>
            <a:off x="1024468" y="1720851"/>
            <a:ext cx="359833" cy="269875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68569" tIns="68569" rIns="68569" bIns="68569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50">
              <a:latin typeface="+mn-lt"/>
              <a:ea typeface="+mn-ea"/>
              <a:cs typeface="+mn-cs"/>
            </a:endParaRPr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1553967" y="665975"/>
            <a:ext cx="9144000" cy="459900"/>
          </a:xfrm>
          <a:prstGeom prst="rect">
            <a:avLst/>
          </a:prstGeom>
        </p:spPr>
        <p:txBody>
          <a:bodyPr spcFirstLastPara="1" lIns="91425" tIns="91425" rIns="91425" bIns="91425" anchor="b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1553966" y="1600200"/>
            <a:ext cx="9148100" cy="4967700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marL="342892" lvl="0" indent="-295268">
              <a:spcBef>
                <a:spcPts val="450"/>
              </a:spcBef>
              <a:spcAft>
                <a:spcPts val="0"/>
              </a:spcAft>
              <a:buSzPts val="2600"/>
              <a:buChar char="◦"/>
              <a:defRPr sz="1950"/>
            </a:lvl1pPr>
            <a:lvl2pPr marL="685783" lvl="1" indent="-295268">
              <a:spcBef>
                <a:spcPts val="0"/>
              </a:spcBef>
              <a:spcAft>
                <a:spcPts val="0"/>
              </a:spcAft>
              <a:buSzPts val="2600"/>
              <a:buChar char="▫"/>
              <a:defRPr sz="1950"/>
            </a:lvl2pPr>
            <a:lvl3pPr marL="1028675" lvl="2" indent="-295268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1950"/>
            </a:lvl3pPr>
            <a:lvl4pPr marL="1371566" lvl="3" indent="-295268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1950"/>
            </a:lvl4pPr>
            <a:lvl5pPr marL="1714457" lvl="4" indent="-295268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1950"/>
            </a:lvl5pPr>
            <a:lvl6pPr marL="2057348" lvl="5" indent="-295268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1950"/>
            </a:lvl6pPr>
            <a:lvl7pPr marL="2400240" lvl="6" indent="-295268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1950"/>
            </a:lvl7pPr>
            <a:lvl8pPr marL="2743132" lvl="7" indent="-295268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1950"/>
            </a:lvl8pPr>
            <a:lvl9pPr marL="3086023" lvl="8" indent="-295268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1950"/>
            </a:lvl9pPr>
          </a:lstStyle>
          <a:p>
            <a:endParaRPr dirty="0"/>
          </a:p>
        </p:txBody>
      </p:sp>
      <p:sp>
        <p:nvSpPr>
          <p:cNvPr id="7" name="Google Shape;39;p6"/>
          <p:cNvSpPr txBox="1">
            <a:spLocks noGrp="1"/>
          </p:cNvSpPr>
          <p:nvPr>
            <p:ph type="sldNum" idx="10"/>
          </p:nvPr>
        </p:nvSpPr>
        <p:spPr>
          <a:xfrm>
            <a:off x="11364385" y="6437314"/>
            <a:ext cx="732367" cy="420687"/>
          </a:xfrm>
        </p:spPr>
        <p:txBody>
          <a:bodyPr lIns="91425" tIns="91425" rIns="91425" bIns="91425" anchor="t">
            <a:noAutofit/>
          </a:bodyPr>
          <a:lstStyle>
            <a:lvl1pPr>
              <a:defRPr>
                <a:solidFill>
                  <a:srgbClr val="898989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fld id="{23EBC62A-C880-9345-88C8-DDF336011AF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869900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1476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7725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3574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8367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6434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3/20/25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0473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0369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7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44" r:id="rId6"/>
    <p:sldLayoutId id="2147483739" r:id="rId7"/>
    <p:sldLayoutId id="2147483740" r:id="rId8"/>
    <p:sldLayoutId id="2147483741" r:id="rId9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Click to edit Master text styles</a:t>
            </a:r>
          </a:p>
          <a:p>
            <a:pPr lvl="1"/>
            <a:r>
              <a:rPr lang="pt-BR" noProof="0"/>
              <a:t>Second level</a:t>
            </a:r>
          </a:p>
          <a:p>
            <a:pPr lvl="2"/>
            <a:r>
              <a:rPr lang="pt-BR" noProof="0"/>
              <a:t>Third level</a:t>
            </a:r>
          </a:p>
          <a:p>
            <a:pPr lvl="3"/>
            <a:r>
              <a:rPr lang="pt-BR" noProof="0"/>
              <a:t>Fourth level</a:t>
            </a:r>
          </a:p>
          <a:p>
            <a:pPr lvl="4"/>
            <a:r>
              <a:rPr lang="pt-BR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pt-BR" noProof="0" smtClean="0"/>
              <a:t>20/03/2025</a:t>
            </a:fld>
            <a:endParaRPr lang="pt-BR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93107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4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6" r:id="rId10"/>
    <p:sldLayoutId id="2147483832" r:id="rId11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jpeg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jpeg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50897143-F026-3E4A-19C8-80FDEEEF0479}"/>
              </a:ext>
            </a:extLst>
          </p:cNvPr>
          <p:cNvSpPr/>
          <p:nvPr/>
        </p:nvSpPr>
        <p:spPr>
          <a:xfrm>
            <a:off x="518984" y="4300406"/>
            <a:ext cx="11281719" cy="395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9" name="Picture 3" descr="Um esqueleto de folhas sobrepostas">
            <a:extLst>
              <a:ext uri="{FF2B5EF4-FFF2-40B4-BE49-F238E27FC236}">
                <a16:creationId xmlns:a16="http://schemas.microsoft.com/office/drawing/2014/main" id="{ECC9022B-C609-8E6C-B0BC-A823FC6CEF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8597" b="16173"/>
          <a:stretch/>
        </p:blipFill>
        <p:spPr>
          <a:xfrm>
            <a:off x="0" y="-324986"/>
            <a:ext cx="12192003" cy="4461036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23348371-DEAA-499E-CB1F-A2A71DA0A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412" y="4363705"/>
            <a:ext cx="11036808" cy="868680"/>
          </a:xfrm>
        </p:spPr>
        <p:txBody>
          <a:bodyPr anchor="ctr">
            <a:normAutofit/>
          </a:bodyPr>
          <a:lstStyle/>
          <a:p>
            <a:pPr algn="ctr"/>
            <a:r>
              <a:rPr lang="pt-BR" sz="2800" b="1" i="0" cap="all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Tornando Bauru uma cidade com águas inteligentes</a:t>
            </a:r>
            <a:endParaRPr lang="pt-BR" sz="9600" cap="all" noProof="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3E5818-F5A8-7876-7229-033E37296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412" y="5129537"/>
            <a:ext cx="11036808" cy="1481328"/>
          </a:xfrm>
        </p:spPr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C34D79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pt-BR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502020104020203"/>
                <a:ea typeface="+mn-ea"/>
                <a:cs typeface="+mn-cs"/>
              </a:rPr>
              <a:t>Prof. Ricardo hirata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C34D79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pt-BR" noProof="0" dirty="0">
                <a:solidFill>
                  <a:srgbClr val="0070C0"/>
                </a:solidFill>
                <a:latin typeface="Tw Cen MT" panose="020B0502020104020203"/>
              </a:rPr>
              <a:t>Coordenador do SACRE</a:t>
            </a:r>
            <a:r>
              <a:rPr kumimoji="0" lang="pt-BR" b="0" i="0" u="none" strike="noStrike" kern="1200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502020104020203"/>
                <a:ea typeface="+mn-ea"/>
                <a:cs typeface="+mn-cs"/>
              </a:rPr>
              <a:t> </a:t>
            </a:r>
            <a:r>
              <a:rPr lang="pt-BR" noProof="0" dirty="0">
                <a:solidFill>
                  <a:srgbClr val="0070C0"/>
                </a:solidFill>
                <a:latin typeface="Tw Cen MT" panose="020B0502020104020203"/>
              </a:rPr>
              <a:t>+</a:t>
            </a:r>
            <a:r>
              <a:rPr kumimoji="0" lang="pt-BR" b="0" i="0" u="none" strike="noStrike" kern="1200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502020104020203"/>
                <a:ea typeface="+mn-ea"/>
                <a:cs typeface="+mn-cs"/>
              </a:rPr>
              <a:t> CEPAS|USP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BBB4859-1807-1303-1057-C22034A3FC84}"/>
              </a:ext>
            </a:extLst>
          </p:cNvPr>
          <p:cNvSpPr txBox="1"/>
          <p:nvPr/>
        </p:nvSpPr>
        <p:spPr>
          <a:xfrm>
            <a:off x="10992955" y="3809164"/>
            <a:ext cx="971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komorebi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2" name="Google Shape;138;p24">
            <a:extLst>
              <a:ext uri="{FF2B5EF4-FFF2-40B4-BE49-F238E27FC236}">
                <a16:creationId xmlns:a16="http://schemas.microsoft.com/office/drawing/2014/main" id="{49B455DE-C5F4-51F1-9528-7453B65AD3B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47260" y="5789288"/>
            <a:ext cx="504268" cy="8563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76BC6E10-6AF5-5014-C828-55928DC00EA0}"/>
              </a:ext>
            </a:extLst>
          </p:cNvPr>
          <p:cNvSpPr/>
          <p:nvPr/>
        </p:nvSpPr>
        <p:spPr>
          <a:xfrm>
            <a:off x="0" y="1284051"/>
            <a:ext cx="12192000" cy="1225685"/>
          </a:xfrm>
          <a:prstGeom prst="rect">
            <a:avLst/>
          </a:prstGeom>
          <a:solidFill>
            <a:srgbClr val="C00000">
              <a:alpha val="5042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" name="Google Shape;54;p13">
            <a:extLst>
              <a:ext uri="{FF2B5EF4-FFF2-40B4-BE49-F238E27FC236}">
                <a16:creationId xmlns:a16="http://schemas.microsoft.com/office/drawing/2014/main" id="{07FFDB07-5B98-0DAE-0E10-7B8A2194A46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51858" y="1441198"/>
            <a:ext cx="5215969" cy="9286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4808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dústria | FI Group Brasil">
            <a:extLst>
              <a:ext uri="{FF2B5EF4-FFF2-40B4-BE49-F238E27FC236}">
                <a16:creationId xmlns:a16="http://schemas.microsoft.com/office/drawing/2014/main" id="{E88CCDEB-AADA-325A-C442-3F7FF1DD0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1946" y="3612855"/>
            <a:ext cx="3132876" cy="208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Rio Preto (Distrito Federal) – Wikipédia, a enciclopédia livre">
            <a:extLst>
              <a:ext uri="{FF2B5EF4-FFF2-40B4-BE49-F238E27FC236}">
                <a16:creationId xmlns:a16="http://schemas.microsoft.com/office/drawing/2014/main" id="{04BE8DBB-76C1-7893-A36B-C41C7A2522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86724" y="4131851"/>
            <a:ext cx="2991551" cy="158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Google Shape;138;p24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733" y="5606535"/>
            <a:ext cx="504268" cy="8563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3FD32C91-B159-A717-3EE2-26DF934CB9C1}"/>
              </a:ext>
            </a:extLst>
          </p:cNvPr>
          <p:cNvSpPr/>
          <p:nvPr/>
        </p:nvSpPr>
        <p:spPr>
          <a:xfrm>
            <a:off x="2623719" y="2026294"/>
            <a:ext cx="6222796" cy="3738084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Picture 6" descr="Indústria | FI Group Brasil">
            <a:extLst>
              <a:ext uri="{FF2B5EF4-FFF2-40B4-BE49-F238E27FC236}">
                <a16:creationId xmlns:a16="http://schemas.microsoft.com/office/drawing/2014/main" id="{856FC5B9-D28F-3E00-848C-644EA45E2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3978" y="3624887"/>
            <a:ext cx="3132876" cy="208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Rio Preto (Distrito Federal) – Wikipédia, a enciclopédia livre">
            <a:extLst>
              <a:ext uri="{FF2B5EF4-FFF2-40B4-BE49-F238E27FC236}">
                <a16:creationId xmlns:a16="http://schemas.microsoft.com/office/drawing/2014/main" id="{BF96709A-4C77-A61C-0DD7-3B3EA69225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2660" y="4082285"/>
            <a:ext cx="3085048" cy="163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orma Livre 17">
            <a:extLst>
              <a:ext uri="{FF2B5EF4-FFF2-40B4-BE49-F238E27FC236}">
                <a16:creationId xmlns:a16="http://schemas.microsoft.com/office/drawing/2014/main" id="{AFBB0B81-AC39-0230-3F30-73EA7FB47AE4}"/>
              </a:ext>
            </a:extLst>
          </p:cNvPr>
          <p:cNvSpPr/>
          <p:nvPr/>
        </p:nvSpPr>
        <p:spPr>
          <a:xfrm>
            <a:off x="2623719" y="2018995"/>
            <a:ext cx="3199180" cy="3755136"/>
          </a:xfrm>
          <a:custGeom>
            <a:avLst/>
            <a:gdLst>
              <a:gd name="connsiteX0" fmla="*/ 1572768 w 2399385"/>
              <a:gd name="connsiteY0" fmla="*/ 0 h 2816352"/>
              <a:gd name="connsiteX1" fmla="*/ 1997049 w 2399385"/>
              <a:gd name="connsiteY1" fmla="*/ 1572768 h 2816352"/>
              <a:gd name="connsiteX2" fmla="*/ 2399385 w 2399385"/>
              <a:gd name="connsiteY2" fmla="*/ 2611527 h 2816352"/>
              <a:gd name="connsiteX3" fmla="*/ 2362809 w 2399385"/>
              <a:gd name="connsiteY3" fmla="*/ 2816352 h 2816352"/>
              <a:gd name="connsiteX4" fmla="*/ 0 w 2399385"/>
              <a:gd name="connsiteY4" fmla="*/ 2809037 h 2816352"/>
              <a:gd name="connsiteX5" fmla="*/ 7315 w 2399385"/>
              <a:gd name="connsiteY5" fmla="*/ 0 h 2816352"/>
              <a:gd name="connsiteX6" fmla="*/ 1572768 w 2399385"/>
              <a:gd name="connsiteY6" fmla="*/ 0 h 2816352"/>
              <a:gd name="connsiteX0" fmla="*/ 1572768 w 2399385"/>
              <a:gd name="connsiteY0" fmla="*/ 0 h 2816352"/>
              <a:gd name="connsiteX1" fmla="*/ 2011679 w 2399385"/>
              <a:gd name="connsiteY1" fmla="*/ 1580083 h 2816352"/>
              <a:gd name="connsiteX2" fmla="*/ 2399385 w 2399385"/>
              <a:gd name="connsiteY2" fmla="*/ 2611527 h 2816352"/>
              <a:gd name="connsiteX3" fmla="*/ 2362809 w 2399385"/>
              <a:gd name="connsiteY3" fmla="*/ 2816352 h 2816352"/>
              <a:gd name="connsiteX4" fmla="*/ 0 w 2399385"/>
              <a:gd name="connsiteY4" fmla="*/ 2809037 h 2816352"/>
              <a:gd name="connsiteX5" fmla="*/ 7315 w 2399385"/>
              <a:gd name="connsiteY5" fmla="*/ 0 h 2816352"/>
              <a:gd name="connsiteX6" fmla="*/ 1572768 w 2399385"/>
              <a:gd name="connsiteY6" fmla="*/ 0 h 2816352"/>
              <a:gd name="connsiteX0" fmla="*/ 1572768 w 2399385"/>
              <a:gd name="connsiteY0" fmla="*/ 0 h 2816352"/>
              <a:gd name="connsiteX1" fmla="*/ 2033625 w 2399385"/>
              <a:gd name="connsiteY1" fmla="*/ 1572768 h 2816352"/>
              <a:gd name="connsiteX2" fmla="*/ 2399385 w 2399385"/>
              <a:gd name="connsiteY2" fmla="*/ 2611527 h 2816352"/>
              <a:gd name="connsiteX3" fmla="*/ 2362809 w 2399385"/>
              <a:gd name="connsiteY3" fmla="*/ 2816352 h 2816352"/>
              <a:gd name="connsiteX4" fmla="*/ 0 w 2399385"/>
              <a:gd name="connsiteY4" fmla="*/ 2809037 h 2816352"/>
              <a:gd name="connsiteX5" fmla="*/ 7315 w 2399385"/>
              <a:gd name="connsiteY5" fmla="*/ 0 h 2816352"/>
              <a:gd name="connsiteX6" fmla="*/ 1572768 w 2399385"/>
              <a:gd name="connsiteY6" fmla="*/ 0 h 281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9385" h="2816352">
                <a:moveTo>
                  <a:pt x="1572768" y="0"/>
                </a:moveTo>
                <a:lnTo>
                  <a:pt x="2033625" y="1572768"/>
                </a:lnTo>
                <a:lnTo>
                  <a:pt x="2399385" y="2611527"/>
                </a:lnTo>
                <a:lnTo>
                  <a:pt x="2362809" y="2816352"/>
                </a:lnTo>
                <a:lnTo>
                  <a:pt x="0" y="2809037"/>
                </a:lnTo>
                <a:cubicBezTo>
                  <a:pt x="2438" y="1872691"/>
                  <a:pt x="4877" y="936346"/>
                  <a:pt x="7315" y="0"/>
                </a:cubicBezTo>
                <a:lnTo>
                  <a:pt x="1572768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Forma Livre 18">
            <a:extLst>
              <a:ext uri="{FF2B5EF4-FFF2-40B4-BE49-F238E27FC236}">
                <a16:creationId xmlns:a16="http://schemas.microsoft.com/office/drawing/2014/main" id="{DAEE695C-6DA5-9976-FB74-7CAF60AC2EC2}"/>
              </a:ext>
            </a:extLst>
          </p:cNvPr>
          <p:cNvSpPr/>
          <p:nvPr/>
        </p:nvSpPr>
        <p:spPr>
          <a:xfrm>
            <a:off x="4710990" y="2026294"/>
            <a:ext cx="4125772" cy="2850500"/>
          </a:xfrm>
          <a:custGeom>
            <a:avLst/>
            <a:gdLst>
              <a:gd name="connsiteX0" fmla="*/ 3094329 w 3101645"/>
              <a:gd name="connsiteY0" fmla="*/ 0 h 2143354"/>
              <a:gd name="connsiteX1" fmla="*/ 0 w 3101645"/>
              <a:gd name="connsiteY1" fmla="*/ 7316 h 2143354"/>
              <a:gd name="connsiteX2" fmla="*/ 460857 w 3101645"/>
              <a:gd name="connsiteY2" fmla="*/ 1572768 h 2143354"/>
              <a:gd name="connsiteX3" fmla="*/ 1828800 w 3101645"/>
              <a:gd name="connsiteY3" fmla="*/ 1419149 h 2143354"/>
              <a:gd name="connsiteX4" fmla="*/ 3101645 w 3101645"/>
              <a:gd name="connsiteY4" fmla="*/ 2143354 h 214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1645" h="2143354">
                <a:moveTo>
                  <a:pt x="3094329" y="0"/>
                </a:moveTo>
                <a:lnTo>
                  <a:pt x="0" y="7316"/>
                </a:lnTo>
                <a:lnTo>
                  <a:pt x="460857" y="1572768"/>
                </a:lnTo>
                <a:lnTo>
                  <a:pt x="1828800" y="1419149"/>
                </a:lnTo>
                <a:lnTo>
                  <a:pt x="3101645" y="2143354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184E77A-EBBD-BFE2-4574-C20469991F63}"/>
              </a:ext>
            </a:extLst>
          </p:cNvPr>
          <p:cNvSpPr txBox="1"/>
          <p:nvPr/>
        </p:nvSpPr>
        <p:spPr>
          <a:xfrm>
            <a:off x="5366652" y="2460171"/>
            <a:ext cx="3156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Infraestrutura</a:t>
            </a:r>
            <a:r>
              <a:rPr lang="en-US" sz="2000" dirty="0"/>
              <a:t> para </a:t>
            </a:r>
            <a:r>
              <a:rPr lang="en-US" sz="2000" dirty="0" err="1"/>
              <a:t>acessar</a:t>
            </a:r>
            <a:r>
              <a:rPr lang="en-US" sz="2000" dirty="0"/>
              <a:t>, </a:t>
            </a:r>
            <a:r>
              <a:rPr lang="en-US" sz="2000" dirty="0" err="1"/>
              <a:t>armazenar</a:t>
            </a:r>
            <a:r>
              <a:rPr lang="en-US" sz="2000" dirty="0"/>
              <a:t>, regular e </a:t>
            </a:r>
            <a:r>
              <a:rPr lang="en-US" sz="2000" dirty="0" err="1"/>
              <a:t>conservar</a:t>
            </a:r>
            <a:r>
              <a:rPr lang="en-US" sz="2000" dirty="0"/>
              <a:t> </a:t>
            </a:r>
            <a:r>
              <a:rPr lang="en-US" sz="2000" dirty="0" err="1"/>
              <a:t>água</a:t>
            </a:r>
            <a:endParaRPr lang="en-US" sz="2000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C0B4857A-13F5-A5DC-8516-02CEBB84F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956" y="337169"/>
            <a:ext cx="10335740" cy="592337"/>
          </a:xfrm>
        </p:spPr>
        <p:txBody>
          <a:bodyPr>
            <a:noAutofit/>
          </a:bodyPr>
          <a:lstStyle/>
          <a:p>
            <a:r>
              <a:rPr lang="pt-BR" b="0" noProof="0" dirty="0"/>
              <a:t>Segurança hídrica: quando 3 características que ocorrem </a:t>
            </a:r>
            <a:r>
              <a:rPr lang="pt-BR" b="0" noProof="0" dirty="0" err="1"/>
              <a:t>sincronicamenente</a:t>
            </a:r>
            <a:endParaRPr lang="pt-BR" b="0" noProof="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DAA36CE-0E28-94F3-9265-50260AF8D1EB}"/>
              </a:ext>
            </a:extLst>
          </p:cNvPr>
          <p:cNvSpPr txBox="1"/>
          <p:nvPr/>
        </p:nvSpPr>
        <p:spPr>
          <a:xfrm>
            <a:off x="2935877" y="3429000"/>
            <a:ext cx="2129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Disponíbilidade</a:t>
            </a:r>
            <a:r>
              <a:rPr lang="en-US" sz="2000" dirty="0"/>
              <a:t> de </a:t>
            </a:r>
            <a:r>
              <a:rPr lang="en-US" sz="2000" dirty="0" err="1"/>
              <a:t>águas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8610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733" y="5606535"/>
            <a:ext cx="504268" cy="85631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Forma Livre 17">
            <a:extLst>
              <a:ext uri="{FF2B5EF4-FFF2-40B4-BE49-F238E27FC236}">
                <a16:creationId xmlns:a16="http://schemas.microsoft.com/office/drawing/2014/main" id="{AFBB0B81-AC39-0230-3F30-73EA7FB47AE4}"/>
              </a:ext>
            </a:extLst>
          </p:cNvPr>
          <p:cNvSpPr/>
          <p:nvPr/>
        </p:nvSpPr>
        <p:spPr>
          <a:xfrm>
            <a:off x="2623719" y="2018995"/>
            <a:ext cx="3199180" cy="3755136"/>
          </a:xfrm>
          <a:custGeom>
            <a:avLst/>
            <a:gdLst>
              <a:gd name="connsiteX0" fmla="*/ 1572768 w 2399385"/>
              <a:gd name="connsiteY0" fmla="*/ 0 h 2816352"/>
              <a:gd name="connsiteX1" fmla="*/ 1997049 w 2399385"/>
              <a:gd name="connsiteY1" fmla="*/ 1572768 h 2816352"/>
              <a:gd name="connsiteX2" fmla="*/ 2399385 w 2399385"/>
              <a:gd name="connsiteY2" fmla="*/ 2611527 h 2816352"/>
              <a:gd name="connsiteX3" fmla="*/ 2362809 w 2399385"/>
              <a:gd name="connsiteY3" fmla="*/ 2816352 h 2816352"/>
              <a:gd name="connsiteX4" fmla="*/ 0 w 2399385"/>
              <a:gd name="connsiteY4" fmla="*/ 2809037 h 2816352"/>
              <a:gd name="connsiteX5" fmla="*/ 7315 w 2399385"/>
              <a:gd name="connsiteY5" fmla="*/ 0 h 2816352"/>
              <a:gd name="connsiteX6" fmla="*/ 1572768 w 2399385"/>
              <a:gd name="connsiteY6" fmla="*/ 0 h 2816352"/>
              <a:gd name="connsiteX0" fmla="*/ 1572768 w 2399385"/>
              <a:gd name="connsiteY0" fmla="*/ 0 h 2816352"/>
              <a:gd name="connsiteX1" fmla="*/ 2011679 w 2399385"/>
              <a:gd name="connsiteY1" fmla="*/ 1580083 h 2816352"/>
              <a:gd name="connsiteX2" fmla="*/ 2399385 w 2399385"/>
              <a:gd name="connsiteY2" fmla="*/ 2611527 h 2816352"/>
              <a:gd name="connsiteX3" fmla="*/ 2362809 w 2399385"/>
              <a:gd name="connsiteY3" fmla="*/ 2816352 h 2816352"/>
              <a:gd name="connsiteX4" fmla="*/ 0 w 2399385"/>
              <a:gd name="connsiteY4" fmla="*/ 2809037 h 2816352"/>
              <a:gd name="connsiteX5" fmla="*/ 7315 w 2399385"/>
              <a:gd name="connsiteY5" fmla="*/ 0 h 2816352"/>
              <a:gd name="connsiteX6" fmla="*/ 1572768 w 2399385"/>
              <a:gd name="connsiteY6" fmla="*/ 0 h 2816352"/>
              <a:gd name="connsiteX0" fmla="*/ 1572768 w 2399385"/>
              <a:gd name="connsiteY0" fmla="*/ 0 h 2816352"/>
              <a:gd name="connsiteX1" fmla="*/ 2033625 w 2399385"/>
              <a:gd name="connsiteY1" fmla="*/ 1572768 h 2816352"/>
              <a:gd name="connsiteX2" fmla="*/ 2399385 w 2399385"/>
              <a:gd name="connsiteY2" fmla="*/ 2611527 h 2816352"/>
              <a:gd name="connsiteX3" fmla="*/ 2362809 w 2399385"/>
              <a:gd name="connsiteY3" fmla="*/ 2816352 h 2816352"/>
              <a:gd name="connsiteX4" fmla="*/ 0 w 2399385"/>
              <a:gd name="connsiteY4" fmla="*/ 2809037 h 2816352"/>
              <a:gd name="connsiteX5" fmla="*/ 7315 w 2399385"/>
              <a:gd name="connsiteY5" fmla="*/ 0 h 2816352"/>
              <a:gd name="connsiteX6" fmla="*/ 1572768 w 2399385"/>
              <a:gd name="connsiteY6" fmla="*/ 0 h 281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9385" h="2816352">
                <a:moveTo>
                  <a:pt x="1572768" y="0"/>
                </a:moveTo>
                <a:lnTo>
                  <a:pt x="2033625" y="1572768"/>
                </a:lnTo>
                <a:lnTo>
                  <a:pt x="2399385" y="2611527"/>
                </a:lnTo>
                <a:lnTo>
                  <a:pt x="2362809" y="2816352"/>
                </a:lnTo>
                <a:lnTo>
                  <a:pt x="0" y="2809037"/>
                </a:lnTo>
                <a:cubicBezTo>
                  <a:pt x="2438" y="1872691"/>
                  <a:pt x="4877" y="936346"/>
                  <a:pt x="7315" y="0"/>
                </a:cubicBezTo>
                <a:lnTo>
                  <a:pt x="1572768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Forma Livre 18">
            <a:extLst>
              <a:ext uri="{FF2B5EF4-FFF2-40B4-BE49-F238E27FC236}">
                <a16:creationId xmlns:a16="http://schemas.microsoft.com/office/drawing/2014/main" id="{DAEE695C-6DA5-9976-FB74-7CAF60AC2EC2}"/>
              </a:ext>
            </a:extLst>
          </p:cNvPr>
          <p:cNvSpPr/>
          <p:nvPr/>
        </p:nvSpPr>
        <p:spPr>
          <a:xfrm>
            <a:off x="4710990" y="2026294"/>
            <a:ext cx="4125772" cy="2850500"/>
          </a:xfrm>
          <a:custGeom>
            <a:avLst/>
            <a:gdLst>
              <a:gd name="connsiteX0" fmla="*/ 3094329 w 3101645"/>
              <a:gd name="connsiteY0" fmla="*/ 0 h 2143354"/>
              <a:gd name="connsiteX1" fmla="*/ 0 w 3101645"/>
              <a:gd name="connsiteY1" fmla="*/ 7316 h 2143354"/>
              <a:gd name="connsiteX2" fmla="*/ 460857 w 3101645"/>
              <a:gd name="connsiteY2" fmla="*/ 1572768 h 2143354"/>
              <a:gd name="connsiteX3" fmla="*/ 1828800 w 3101645"/>
              <a:gd name="connsiteY3" fmla="*/ 1419149 h 2143354"/>
              <a:gd name="connsiteX4" fmla="*/ 3101645 w 3101645"/>
              <a:gd name="connsiteY4" fmla="*/ 2143354 h 214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1645" h="2143354">
                <a:moveTo>
                  <a:pt x="3094329" y="0"/>
                </a:moveTo>
                <a:lnTo>
                  <a:pt x="0" y="7316"/>
                </a:lnTo>
                <a:lnTo>
                  <a:pt x="460857" y="1572768"/>
                </a:lnTo>
                <a:lnTo>
                  <a:pt x="1828800" y="1419149"/>
                </a:lnTo>
                <a:lnTo>
                  <a:pt x="3101645" y="2143354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Forma Livre 2">
            <a:extLst>
              <a:ext uri="{FF2B5EF4-FFF2-40B4-BE49-F238E27FC236}">
                <a16:creationId xmlns:a16="http://schemas.microsoft.com/office/drawing/2014/main" id="{045E5FAA-7183-B557-88CE-443E2F5BC2F2}"/>
              </a:ext>
            </a:extLst>
          </p:cNvPr>
          <p:cNvSpPr/>
          <p:nvPr/>
        </p:nvSpPr>
        <p:spPr>
          <a:xfrm>
            <a:off x="5315713" y="3911194"/>
            <a:ext cx="3530804" cy="1862937"/>
          </a:xfrm>
          <a:custGeom>
            <a:avLst/>
            <a:gdLst>
              <a:gd name="connsiteX0" fmla="*/ 0 w 2640787"/>
              <a:gd name="connsiteY0" fmla="*/ 146304 h 1397203"/>
              <a:gd name="connsiteX1" fmla="*/ 1367942 w 2640787"/>
              <a:gd name="connsiteY1" fmla="*/ 0 h 1397203"/>
              <a:gd name="connsiteX2" fmla="*/ 2626157 w 2640787"/>
              <a:gd name="connsiteY2" fmla="*/ 709575 h 1397203"/>
              <a:gd name="connsiteX3" fmla="*/ 2640787 w 2640787"/>
              <a:gd name="connsiteY3" fmla="*/ 1397203 h 1397203"/>
              <a:gd name="connsiteX4" fmla="*/ 358445 w 2640787"/>
              <a:gd name="connsiteY4" fmla="*/ 1389888 h 1397203"/>
              <a:gd name="connsiteX5" fmla="*/ 373075 w 2640787"/>
              <a:gd name="connsiteY5" fmla="*/ 1185063 h 1397203"/>
              <a:gd name="connsiteX6" fmla="*/ 0 w 2640787"/>
              <a:gd name="connsiteY6" fmla="*/ 146304 h 1397203"/>
              <a:gd name="connsiteX0" fmla="*/ 0 w 2648103"/>
              <a:gd name="connsiteY0" fmla="*/ 146304 h 1397203"/>
              <a:gd name="connsiteX1" fmla="*/ 1367942 w 2648103"/>
              <a:gd name="connsiteY1" fmla="*/ 0 h 1397203"/>
              <a:gd name="connsiteX2" fmla="*/ 2648103 w 2648103"/>
              <a:gd name="connsiteY2" fmla="*/ 716890 h 1397203"/>
              <a:gd name="connsiteX3" fmla="*/ 2640787 w 2648103"/>
              <a:gd name="connsiteY3" fmla="*/ 1397203 h 1397203"/>
              <a:gd name="connsiteX4" fmla="*/ 358445 w 2648103"/>
              <a:gd name="connsiteY4" fmla="*/ 1389888 h 1397203"/>
              <a:gd name="connsiteX5" fmla="*/ 373075 w 2648103"/>
              <a:gd name="connsiteY5" fmla="*/ 1185063 h 1397203"/>
              <a:gd name="connsiteX6" fmla="*/ 0 w 2648103"/>
              <a:gd name="connsiteY6" fmla="*/ 146304 h 1397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8103" h="1397203">
                <a:moveTo>
                  <a:pt x="0" y="146304"/>
                </a:moveTo>
                <a:lnTo>
                  <a:pt x="1367942" y="0"/>
                </a:lnTo>
                <a:lnTo>
                  <a:pt x="2648103" y="716890"/>
                </a:lnTo>
                <a:cubicBezTo>
                  <a:pt x="2645664" y="943661"/>
                  <a:pt x="2643226" y="1170432"/>
                  <a:pt x="2640787" y="1397203"/>
                </a:cubicBezTo>
                <a:lnTo>
                  <a:pt x="358445" y="1389888"/>
                </a:lnTo>
                <a:lnTo>
                  <a:pt x="373075" y="1185063"/>
                </a:lnTo>
                <a:lnTo>
                  <a:pt x="0" y="14630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773F060-8A5D-EAAA-256E-32D0A7F6EE94}"/>
              </a:ext>
            </a:extLst>
          </p:cNvPr>
          <p:cNvSpPr txBox="1"/>
          <p:nvPr/>
        </p:nvSpPr>
        <p:spPr>
          <a:xfrm>
            <a:off x="6161313" y="4512126"/>
            <a:ext cx="20029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Gestão</a:t>
            </a:r>
            <a:r>
              <a:rPr lang="en-US" sz="2000" dirty="0"/>
              <a:t>, </a:t>
            </a:r>
            <a:r>
              <a:rPr lang="en-US" sz="2000" dirty="0" err="1"/>
              <a:t>sensibilização</a:t>
            </a:r>
            <a:r>
              <a:rPr lang="en-US" sz="2000" dirty="0"/>
              <a:t> e </a:t>
            </a:r>
            <a:r>
              <a:rPr lang="en-US" sz="2000" dirty="0" err="1"/>
              <a:t>comunicação</a:t>
            </a:r>
            <a:endParaRPr lang="en-US" sz="20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FD32C91-B159-A717-3EE2-26DF934CB9C1}"/>
              </a:ext>
            </a:extLst>
          </p:cNvPr>
          <p:cNvSpPr/>
          <p:nvPr/>
        </p:nvSpPr>
        <p:spPr>
          <a:xfrm>
            <a:off x="2623719" y="2026294"/>
            <a:ext cx="6222796" cy="3738084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574B7226-8F99-50FC-9CA0-8CBB5759C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956" y="337169"/>
            <a:ext cx="10335740" cy="592337"/>
          </a:xfrm>
        </p:spPr>
        <p:txBody>
          <a:bodyPr>
            <a:noAutofit/>
          </a:bodyPr>
          <a:lstStyle/>
          <a:p>
            <a:r>
              <a:rPr lang="pt-BR" b="0" noProof="0" dirty="0"/>
              <a:t>Segurança hídrica: quando 3 características que ocorrem </a:t>
            </a:r>
            <a:r>
              <a:rPr lang="pt-BR" b="0" noProof="0" dirty="0" err="1"/>
              <a:t>sincronicamenente</a:t>
            </a:r>
            <a:endParaRPr lang="pt-BR" b="0" noProof="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C4D5A6A-FA08-DC94-17B1-5C02D4AFF0B1}"/>
              </a:ext>
            </a:extLst>
          </p:cNvPr>
          <p:cNvSpPr txBox="1"/>
          <p:nvPr/>
        </p:nvSpPr>
        <p:spPr>
          <a:xfrm>
            <a:off x="2935877" y="3429000"/>
            <a:ext cx="2129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Disponíbilidade</a:t>
            </a:r>
            <a:r>
              <a:rPr lang="en-US" sz="2000" dirty="0"/>
              <a:t> de </a:t>
            </a:r>
            <a:r>
              <a:rPr lang="en-US" sz="2000" dirty="0" err="1"/>
              <a:t>águas</a:t>
            </a:r>
            <a:endParaRPr lang="en-US" sz="20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1D40611-F860-7115-8D01-4BF9C750B9B9}"/>
              </a:ext>
            </a:extLst>
          </p:cNvPr>
          <p:cNvSpPr txBox="1"/>
          <p:nvPr/>
        </p:nvSpPr>
        <p:spPr>
          <a:xfrm>
            <a:off x="5366652" y="2460171"/>
            <a:ext cx="3156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Infraestrutura</a:t>
            </a:r>
            <a:r>
              <a:rPr lang="en-US" sz="2000" dirty="0"/>
              <a:t> para </a:t>
            </a:r>
            <a:r>
              <a:rPr lang="en-US" sz="2000" dirty="0" err="1"/>
              <a:t>acessar</a:t>
            </a:r>
            <a:r>
              <a:rPr lang="en-US" sz="2000" dirty="0"/>
              <a:t>, </a:t>
            </a:r>
            <a:r>
              <a:rPr lang="en-US" sz="2000" dirty="0" err="1"/>
              <a:t>armazenar</a:t>
            </a:r>
            <a:r>
              <a:rPr lang="en-US" sz="2000" dirty="0"/>
              <a:t>, regular e </a:t>
            </a:r>
            <a:r>
              <a:rPr lang="en-US" sz="2000" dirty="0" err="1"/>
              <a:t>conservar</a:t>
            </a:r>
            <a:r>
              <a:rPr lang="en-US" sz="2000" dirty="0"/>
              <a:t> </a:t>
            </a:r>
            <a:r>
              <a:rPr lang="en-US" sz="2000" dirty="0" err="1"/>
              <a:t>água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14844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733" y="5606535"/>
            <a:ext cx="504268" cy="85631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Forma Livre 17">
            <a:extLst>
              <a:ext uri="{FF2B5EF4-FFF2-40B4-BE49-F238E27FC236}">
                <a16:creationId xmlns:a16="http://schemas.microsoft.com/office/drawing/2014/main" id="{AFBB0B81-AC39-0230-3F30-73EA7FB47AE4}"/>
              </a:ext>
            </a:extLst>
          </p:cNvPr>
          <p:cNvSpPr/>
          <p:nvPr/>
        </p:nvSpPr>
        <p:spPr>
          <a:xfrm>
            <a:off x="2623719" y="2018995"/>
            <a:ext cx="3199180" cy="3755136"/>
          </a:xfrm>
          <a:custGeom>
            <a:avLst/>
            <a:gdLst>
              <a:gd name="connsiteX0" fmla="*/ 1572768 w 2399385"/>
              <a:gd name="connsiteY0" fmla="*/ 0 h 2816352"/>
              <a:gd name="connsiteX1" fmla="*/ 1997049 w 2399385"/>
              <a:gd name="connsiteY1" fmla="*/ 1572768 h 2816352"/>
              <a:gd name="connsiteX2" fmla="*/ 2399385 w 2399385"/>
              <a:gd name="connsiteY2" fmla="*/ 2611527 h 2816352"/>
              <a:gd name="connsiteX3" fmla="*/ 2362809 w 2399385"/>
              <a:gd name="connsiteY3" fmla="*/ 2816352 h 2816352"/>
              <a:gd name="connsiteX4" fmla="*/ 0 w 2399385"/>
              <a:gd name="connsiteY4" fmla="*/ 2809037 h 2816352"/>
              <a:gd name="connsiteX5" fmla="*/ 7315 w 2399385"/>
              <a:gd name="connsiteY5" fmla="*/ 0 h 2816352"/>
              <a:gd name="connsiteX6" fmla="*/ 1572768 w 2399385"/>
              <a:gd name="connsiteY6" fmla="*/ 0 h 2816352"/>
              <a:gd name="connsiteX0" fmla="*/ 1572768 w 2399385"/>
              <a:gd name="connsiteY0" fmla="*/ 0 h 2816352"/>
              <a:gd name="connsiteX1" fmla="*/ 2011679 w 2399385"/>
              <a:gd name="connsiteY1" fmla="*/ 1580083 h 2816352"/>
              <a:gd name="connsiteX2" fmla="*/ 2399385 w 2399385"/>
              <a:gd name="connsiteY2" fmla="*/ 2611527 h 2816352"/>
              <a:gd name="connsiteX3" fmla="*/ 2362809 w 2399385"/>
              <a:gd name="connsiteY3" fmla="*/ 2816352 h 2816352"/>
              <a:gd name="connsiteX4" fmla="*/ 0 w 2399385"/>
              <a:gd name="connsiteY4" fmla="*/ 2809037 h 2816352"/>
              <a:gd name="connsiteX5" fmla="*/ 7315 w 2399385"/>
              <a:gd name="connsiteY5" fmla="*/ 0 h 2816352"/>
              <a:gd name="connsiteX6" fmla="*/ 1572768 w 2399385"/>
              <a:gd name="connsiteY6" fmla="*/ 0 h 2816352"/>
              <a:gd name="connsiteX0" fmla="*/ 1572768 w 2399385"/>
              <a:gd name="connsiteY0" fmla="*/ 0 h 2816352"/>
              <a:gd name="connsiteX1" fmla="*/ 2033625 w 2399385"/>
              <a:gd name="connsiteY1" fmla="*/ 1572768 h 2816352"/>
              <a:gd name="connsiteX2" fmla="*/ 2399385 w 2399385"/>
              <a:gd name="connsiteY2" fmla="*/ 2611527 h 2816352"/>
              <a:gd name="connsiteX3" fmla="*/ 2362809 w 2399385"/>
              <a:gd name="connsiteY3" fmla="*/ 2816352 h 2816352"/>
              <a:gd name="connsiteX4" fmla="*/ 0 w 2399385"/>
              <a:gd name="connsiteY4" fmla="*/ 2809037 h 2816352"/>
              <a:gd name="connsiteX5" fmla="*/ 7315 w 2399385"/>
              <a:gd name="connsiteY5" fmla="*/ 0 h 2816352"/>
              <a:gd name="connsiteX6" fmla="*/ 1572768 w 2399385"/>
              <a:gd name="connsiteY6" fmla="*/ 0 h 281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9385" h="2816352">
                <a:moveTo>
                  <a:pt x="1572768" y="0"/>
                </a:moveTo>
                <a:lnTo>
                  <a:pt x="2033625" y="1572768"/>
                </a:lnTo>
                <a:lnTo>
                  <a:pt x="2399385" y="2611527"/>
                </a:lnTo>
                <a:lnTo>
                  <a:pt x="2362809" y="2816352"/>
                </a:lnTo>
                <a:lnTo>
                  <a:pt x="0" y="2809037"/>
                </a:lnTo>
                <a:cubicBezTo>
                  <a:pt x="2438" y="1872691"/>
                  <a:pt x="4877" y="936346"/>
                  <a:pt x="7315" y="0"/>
                </a:cubicBezTo>
                <a:lnTo>
                  <a:pt x="1572768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E4C614-AF78-822A-867A-8157FC16A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0" noProof="0" dirty="0"/>
              <a:t>Escassez de água</a:t>
            </a:r>
          </a:p>
        </p:txBody>
      </p:sp>
      <p:sp>
        <p:nvSpPr>
          <p:cNvPr id="3" name="Forma Livre 2">
            <a:extLst>
              <a:ext uri="{FF2B5EF4-FFF2-40B4-BE49-F238E27FC236}">
                <a16:creationId xmlns:a16="http://schemas.microsoft.com/office/drawing/2014/main" id="{D21E0498-CE80-761D-79BA-CD5DBF8AA2B3}"/>
              </a:ext>
            </a:extLst>
          </p:cNvPr>
          <p:cNvSpPr/>
          <p:nvPr/>
        </p:nvSpPr>
        <p:spPr>
          <a:xfrm>
            <a:off x="4710990" y="2026294"/>
            <a:ext cx="4125772" cy="2850500"/>
          </a:xfrm>
          <a:custGeom>
            <a:avLst/>
            <a:gdLst>
              <a:gd name="connsiteX0" fmla="*/ 3094329 w 3101645"/>
              <a:gd name="connsiteY0" fmla="*/ 0 h 2143354"/>
              <a:gd name="connsiteX1" fmla="*/ 0 w 3101645"/>
              <a:gd name="connsiteY1" fmla="*/ 7316 h 2143354"/>
              <a:gd name="connsiteX2" fmla="*/ 460857 w 3101645"/>
              <a:gd name="connsiteY2" fmla="*/ 1572768 h 2143354"/>
              <a:gd name="connsiteX3" fmla="*/ 1828800 w 3101645"/>
              <a:gd name="connsiteY3" fmla="*/ 1419149 h 2143354"/>
              <a:gd name="connsiteX4" fmla="*/ 3101645 w 3101645"/>
              <a:gd name="connsiteY4" fmla="*/ 2143354 h 214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1645" h="2143354">
                <a:moveTo>
                  <a:pt x="3094329" y="0"/>
                </a:moveTo>
                <a:lnTo>
                  <a:pt x="0" y="7316"/>
                </a:lnTo>
                <a:lnTo>
                  <a:pt x="460857" y="1572768"/>
                </a:lnTo>
                <a:lnTo>
                  <a:pt x="1828800" y="1419149"/>
                </a:lnTo>
                <a:lnTo>
                  <a:pt x="3101645" y="2143354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noProof="0" dirty="0"/>
          </a:p>
        </p:txBody>
      </p:sp>
      <p:sp>
        <p:nvSpPr>
          <p:cNvPr id="4" name="Forma Livre 3">
            <a:extLst>
              <a:ext uri="{FF2B5EF4-FFF2-40B4-BE49-F238E27FC236}">
                <a16:creationId xmlns:a16="http://schemas.microsoft.com/office/drawing/2014/main" id="{A6AB8FE2-DD63-9F95-E8E8-EFD389BF2DA4}"/>
              </a:ext>
            </a:extLst>
          </p:cNvPr>
          <p:cNvSpPr/>
          <p:nvPr/>
        </p:nvSpPr>
        <p:spPr>
          <a:xfrm>
            <a:off x="5315713" y="3911194"/>
            <a:ext cx="3530804" cy="1862937"/>
          </a:xfrm>
          <a:custGeom>
            <a:avLst/>
            <a:gdLst>
              <a:gd name="connsiteX0" fmla="*/ 0 w 2640787"/>
              <a:gd name="connsiteY0" fmla="*/ 146304 h 1397203"/>
              <a:gd name="connsiteX1" fmla="*/ 1367942 w 2640787"/>
              <a:gd name="connsiteY1" fmla="*/ 0 h 1397203"/>
              <a:gd name="connsiteX2" fmla="*/ 2626157 w 2640787"/>
              <a:gd name="connsiteY2" fmla="*/ 709575 h 1397203"/>
              <a:gd name="connsiteX3" fmla="*/ 2640787 w 2640787"/>
              <a:gd name="connsiteY3" fmla="*/ 1397203 h 1397203"/>
              <a:gd name="connsiteX4" fmla="*/ 358445 w 2640787"/>
              <a:gd name="connsiteY4" fmla="*/ 1389888 h 1397203"/>
              <a:gd name="connsiteX5" fmla="*/ 373075 w 2640787"/>
              <a:gd name="connsiteY5" fmla="*/ 1185063 h 1397203"/>
              <a:gd name="connsiteX6" fmla="*/ 0 w 2640787"/>
              <a:gd name="connsiteY6" fmla="*/ 146304 h 1397203"/>
              <a:gd name="connsiteX0" fmla="*/ 0 w 2648103"/>
              <a:gd name="connsiteY0" fmla="*/ 146304 h 1397203"/>
              <a:gd name="connsiteX1" fmla="*/ 1367942 w 2648103"/>
              <a:gd name="connsiteY1" fmla="*/ 0 h 1397203"/>
              <a:gd name="connsiteX2" fmla="*/ 2648103 w 2648103"/>
              <a:gd name="connsiteY2" fmla="*/ 716890 h 1397203"/>
              <a:gd name="connsiteX3" fmla="*/ 2640787 w 2648103"/>
              <a:gd name="connsiteY3" fmla="*/ 1397203 h 1397203"/>
              <a:gd name="connsiteX4" fmla="*/ 358445 w 2648103"/>
              <a:gd name="connsiteY4" fmla="*/ 1389888 h 1397203"/>
              <a:gd name="connsiteX5" fmla="*/ 373075 w 2648103"/>
              <a:gd name="connsiteY5" fmla="*/ 1185063 h 1397203"/>
              <a:gd name="connsiteX6" fmla="*/ 0 w 2648103"/>
              <a:gd name="connsiteY6" fmla="*/ 146304 h 1397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8103" h="1397203">
                <a:moveTo>
                  <a:pt x="0" y="146304"/>
                </a:moveTo>
                <a:lnTo>
                  <a:pt x="1367942" y="0"/>
                </a:lnTo>
                <a:lnTo>
                  <a:pt x="2648103" y="716890"/>
                </a:lnTo>
                <a:cubicBezTo>
                  <a:pt x="2645664" y="943661"/>
                  <a:pt x="2643226" y="1170432"/>
                  <a:pt x="2640787" y="1397203"/>
                </a:cubicBezTo>
                <a:lnTo>
                  <a:pt x="358445" y="1389888"/>
                </a:lnTo>
                <a:lnTo>
                  <a:pt x="373075" y="1185063"/>
                </a:lnTo>
                <a:lnTo>
                  <a:pt x="0" y="14630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noProof="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A081924-F8A9-FAAE-99A5-C147C5252EF0}"/>
              </a:ext>
            </a:extLst>
          </p:cNvPr>
          <p:cNvSpPr txBox="1"/>
          <p:nvPr/>
        </p:nvSpPr>
        <p:spPr>
          <a:xfrm>
            <a:off x="781910" y="6034693"/>
            <a:ext cx="10055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noProof="0" dirty="0"/>
              <a:t>Ou quando um dos 3 componentes falha e os outros não pode compensá-lo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C7AA0C0-F69E-C64E-9D1E-0DC4A683DEB7}"/>
              </a:ext>
            </a:extLst>
          </p:cNvPr>
          <p:cNvSpPr txBox="1"/>
          <p:nvPr/>
        </p:nvSpPr>
        <p:spPr>
          <a:xfrm>
            <a:off x="237745" y="1116376"/>
            <a:ext cx="11594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noProof="0" dirty="0">
                <a:solidFill>
                  <a:srgbClr val="000000"/>
                </a:solidFill>
                <a:latin typeface="+mj-lt"/>
              </a:rPr>
              <a:t>A água pode ser escassa devido a secas, infraestrutura inadequada ou má governança e gestão que não conseguem equilibrar as necessidades de todos.</a:t>
            </a:r>
            <a:endParaRPr lang="pt-BR" sz="2400" noProof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9" name="Forma Livre 8">
            <a:extLst>
              <a:ext uri="{FF2B5EF4-FFF2-40B4-BE49-F238E27FC236}">
                <a16:creationId xmlns:a16="http://schemas.microsoft.com/office/drawing/2014/main" id="{C4D0D96F-A345-F37D-1EC5-E30C3F895602}"/>
              </a:ext>
            </a:extLst>
          </p:cNvPr>
          <p:cNvSpPr/>
          <p:nvPr/>
        </p:nvSpPr>
        <p:spPr>
          <a:xfrm>
            <a:off x="2605414" y="4625907"/>
            <a:ext cx="3206663" cy="1177447"/>
          </a:xfrm>
          <a:custGeom>
            <a:avLst/>
            <a:gdLst>
              <a:gd name="connsiteX0" fmla="*/ 0 w 3206663"/>
              <a:gd name="connsiteY0" fmla="*/ 187890 h 1177447"/>
              <a:gd name="connsiteX1" fmla="*/ 2893512 w 3206663"/>
              <a:gd name="connsiteY1" fmla="*/ 0 h 1177447"/>
              <a:gd name="connsiteX2" fmla="*/ 3206663 w 3206663"/>
              <a:gd name="connsiteY2" fmla="*/ 889348 h 1177447"/>
              <a:gd name="connsiteX3" fmla="*/ 3194137 w 3206663"/>
              <a:gd name="connsiteY3" fmla="*/ 1177447 h 1177447"/>
              <a:gd name="connsiteX4" fmla="*/ 0 w 3206663"/>
              <a:gd name="connsiteY4" fmla="*/ 1164921 h 1177447"/>
              <a:gd name="connsiteX5" fmla="*/ 0 w 3206663"/>
              <a:gd name="connsiteY5" fmla="*/ 1164921 h 117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6663" h="1177447">
                <a:moveTo>
                  <a:pt x="0" y="187890"/>
                </a:moveTo>
                <a:lnTo>
                  <a:pt x="2893512" y="0"/>
                </a:lnTo>
                <a:lnTo>
                  <a:pt x="3206663" y="889348"/>
                </a:lnTo>
                <a:lnTo>
                  <a:pt x="3194137" y="1177447"/>
                </a:lnTo>
                <a:lnTo>
                  <a:pt x="0" y="1164921"/>
                </a:lnTo>
                <a:lnTo>
                  <a:pt x="0" y="1164921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noProof="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" name="Forma Livre 9">
            <a:extLst>
              <a:ext uri="{FF2B5EF4-FFF2-40B4-BE49-F238E27FC236}">
                <a16:creationId xmlns:a16="http://schemas.microsoft.com/office/drawing/2014/main" id="{34338760-4CCC-B545-DE82-F2E31F26AE25}"/>
              </a:ext>
            </a:extLst>
          </p:cNvPr>
          <p:cNvSpPr/>
          <p:nvPr/>
        </p:nvSpPr>
        <p:spPr>
          <a:xfrm>
            <a:off x="5799221" y="2033337"/>
            <a:ext cx="3019926" cy="962526"/>
          </a:xfrm>
          <a:custGeom>
            <a:avLst/>
            <a:gdLst>
              <a:gd name="connsiteX0" fmla="*/ 0 w 3019926"/>
              <a:gd name="connsiteY0" fmla="*/ 0 h 962526"/>
              <a:gd name="connsiteX1" fmla="*/ 3019926 w 3019926"/>
              <a:gd name="connsiteY1" fmla="*/ 24063 h 962526"/>
              <a:gd name="connsiteX2" fmla="*/ 3019926 w 3019926"/>
              <a:gd name="connsiteY2" fmla="*/ 962526 h 962526"/>
              <a:gd name="connsiteX3" fmla="*/ 3019926 w 3019926"/>
              <a:gd name="connsiteY3" fmla="*/ 962526 h 96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9926" h="962526">
                <a:moveTo>
                  <a:pt x="0" y="0"/>
                </a:moveTo>
                <a:lnTo>
                  <a:pt x="3019926" y="24063"/>
                </a:lnTo>
                <a:lnTo>
                  <a:pt x="3019926" y="962526"/>
                </a:lnTo>
                <a:lnTo>
                  <a:pt x="3019926" y="962526"/>
                </a:ln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11" name="Forma Livre 10">
            <a:extLst>
              <a:ext uri="{FF2B5EF4-FFF2-40B4-BE49-F238E27FC236}">
                <a16:creationId xmlns:a16="http://schemas.microsoft.com/office/drawing/2014/main" id="{44991E4D-8837-45CD-56A6-71AA2C72E59A}"/>
              </a:ext>
            </a:extLst>
          </p:cNvPr>
          <p:cNvSpPr/>
          <p:nvPr/>
        </p:nvSpPr>
        <p:spPr>
          <a:xfrm>
            <a:off x="6833937" y="4223084"/>
            <a:ext cx="2033337" cy="1552074"/>
          </a:xfrm>
          <a:custGeom>
            <a:avLst/>
            <a:gdLst>
              <a:gd name="connsiteX0" fmla="*/ 866274 w 2033337"/>
              <a:gd name="connsiteY0" fmla="*/ 0 h 1552074"/>
              <a:gd name="connsiteX1" fmla="*/ 2021305 w 2033337"/>
              <a:gd name="connsiteY1" fmla="*/ 649705 h 1552074"/>
              <a:gd name="connsiteX2" fmla="*/ 2033337 w 2033337"/>
              <a:gd name="connsiteY2" fmla="*/ 1540042 h 1552074"/>
              <a:gd name="connsiteX3" fmla="*/ 0 w 2033337"/>
              <a:gd name="connsiteY3" fmla="*/ 1552074 h 1552074"/>
              <a:gd name="connsiteX4" fmla="*/ 0 w 2033337"/>
              <a:gd name="connsiteY4" fmla="*/ 1552074 h 15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3337" h="1552074">
                <a:moveTo>
                  <a:pt x="866274" y="0"/>
                </a:moveTo>
                <a:lnTo>
                  <a:pt x="2021305" y="649705"/>
                </a:lnTo>
                <a:lnTo>
                  <a:pt x="2033337" y="1540042"/>
                </a:lnTo>
                <a:lnTo>
                  <a:pt x="0" y="1552074"/>
                </a:lnTo>
                <a:lnTo>
                  <a:pt x="0" y="1552074"/>
                </a:ln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7563731-59EA-9CC5-4F2A-917496381DC1}"/>
              </a:ext>
            </a:extLst>
          </p:cNvPr>
          <p:cNvSpPr txBox="1"/>
          <p:nvPr/>
        </p:nvSpPr>
        <p:spPr>
          <a:xfrm>
            <a:off x="7097861" y="2102481"/>
            <a:ext cx="1500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noProof="0" dirty="0"/>
              <a:t>Escassez de</a:t>
            </a:r>
          </a:p>
          <a:p>
            <a:pPr algn="r"/>
            <a:r>
              <a:rPr lang="pt-BR" b="1" noProof="0" dirty="0"/>
              <a:t> água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1A858B9-316B-883F-6414-28599A0C173F}"/>
              </a:ext>
            </a:extLst>
          </p:cNvPr>
          <p:cNvSpPr txBox="1"/>
          <p:nvPr/>
        </p:nvSpPr>
        <p:spPr>
          <a:xfrm>
            <a:off x="7256170" y="4977050"/>
            <a:ext cx="1500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noProof="0" dirty="0"/>
              <a:t>Escassez de</a:t>
            </a:r>
          </a:p>
          <a:p>
            <a:r>
              <a:rPr lang="pt-BR" b="1" noProof="0" dirty="0"/>
              <a:t> água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FD32C91-B159-A717-3EE2-26DF934CB9C1}"/>
              </a:ext>
            </a:extLst>
          </p:cNvPr>
          <p:cNvSpPr/>
          <p:nvPr/>
        </p:nvSpPr>
        <p:spPr>
          <a:xfrm>
            <a:off x="2623719" y="2026294"/>
            <a:ext cx="6222796" cy="3738084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noProof="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F4E2183-8CE0-945E-E402-4513A5CACA69}"/>
              </a:ext>
            </a:extLst>
          </p:cNvPr>
          <p:cNvSpPr txBox="1"/>
          <p:nvPr/>
        </p:nvSpPr>
        <p:spPr>
          <a:xfrm>
            <a:off x="2999410" y="5108133"/>
            <a:ext cx="211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noProof="0" dirty="0"/>
              <a:t>Escassez de água</a:t>
            </a:r>
          </a:p>
        </p:txBody>
      </p:sp>
    </p:spTree>
    <p:extLst>
      <p:ext uri="{BB962C8B-B14F-4D97-AF65-F5344CB8AC3E}">
        <p14:creationId xmlns:p14="http://schemas.microsoft.com/office/powerpoint/2010/main" val="3311458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a Livre 17">
            <a:extLst>
              <a:ext uri="{FF2B5EF4-FFF2-40B4-BE49-F238E27FC236}">
                <a16:creationId xmlns:a16="http://schemas.microsoft.com/office/drawing/2014/main" id="{AFBB0B81-AC39-0230-3F30-73EA7FB47AE4}"/>
              </a:ext>
            </a:extLst>
          </p:cNvPr>
          <p:cNvSpPr/>
          <p:nvPr/>
        </p:nvSpPr>
        <p:spPr>
          <a:xfrm>
            <a:off x="328514" y="2018995"/>
            <a:ext cx="2037507" cy="2089456"/>
          </a:xfrm>
          <a:custGeom>
            <a:avLst/>
            <a:gdLst>
              <a:gd name="connsiteX0" fmla="*/ 1572768 w 2399385"/>
              <a:gd name="connsiteY0" fmla="*/ 0 h 2816352"/>
              <a:gd name="connsiteX1" fmla="*/ 1997049 w 2399385"/>
              <a:gd name="connsiteY1" fmla="*/ 1572768 h 2816352"/>
              <a:gd name="connsiteX2" fmla="*/ 2399385 w 2399385"/>
              <a:gd name="connsiteY2" fmla="*/ 2611527 h 2816352"/>
              <a:gd name="connsiteX3" fmla="*/ 2362809 w 2399385"/>
              <a:gd name="connsiteY3" fmla="*/ 2816352 h 2816352"/>
              <a:gd name="connsiteX4" fmla="*/ 0 w 2399385"/>
              <a:gd name="connsiteY4" fmla="*/ 2809037 h 2816352"/>
              <a:gd name="connsiteX5" fmla="*/ 7315 w 2399385"/>
              <a:gd name="connsiteY5" fmla="*/ 0 h 2816352"/>
              <a:gd name="connsiteX6" fmla="*/ 1572768 w 2399385"/>
              <a:gd name="connsiteY6" fmla="*/ 0 h 2816352"/>
              <a:gd name="connsiteX0" fmla="*/ 1572768 w 2399385"/>
              <a:gd name="connsiteY0" fmla="*/ 0 h 2816352"/>
              <a:gd name="connsiteX1" fmla="*/ 2011679 w 2399385"/>
              <a:gd name="connsiteY1" fmla="*/ 1580083 h 2816352"/>
              <a:gd name="connsiteX2" fmla="*/ 2399385 w 2399385"/>
              <a:gd name="connsiteY2" fmla="*/ 2611527 h 2816352"/>
              <a:gd name="connsiteX3" fmla="*/ 2362809 w 2399385"/>
              <a:gd name="connsiteY3" fmla="*/ 2816352 h 2816352"/>
              <a:gd name="connsiteX4" fmla="*/ 0 w 2399385"/>
              <a:gd name="connsiteY4" fmla="*/ 2809037 h 2816352"/>
              <a:gd name="connsiteX5" fmla="*/ 7315 w 2399385"/>
              <a:gd name="connsiteY5" fmla="*/ 0 h 2816352"/>
              <a:gd name="connsiteX6" fmla="*/ 1572768 w 2399385"/>
              <a:gd name="connsiteY6" fmla="*/ 0 h 2816352"/>
              <a:gd name="connsiteX0" fmla="*/ 1572768 w 2399385"/>
              <a:gd name="connsiteY0" fmla="*/ 0 h 2816352"/>
              <a:gd name="connsiteX1" fmla="*/ 2033625 w 2399385"/>
              <a:gd name="connsiteY1" fmla="*/ 1572768 h 2816352"/>
              <a:gd name="connsiteX2" fmla="*/ 2399385 w 2399385"/>
              <a:gd name="connsiteY2" fmla="*/ 2611527 h 2816352"/>
              <a:gd name="connsiteX3" fmla="*/ 2362809 w 2399385"/>
              <a:gd name="connsiteY3" fmla="*/ 2816352 h 2816352"/>
              <a:gd name="connsiteX4" fmla="*/ 0 w 2399385"/>
              <a:gd name="connsiteY4" fmla="*/ 2809037 h 2816352"/>
              <a:gd name="connsiteX5" fmla="*/ 7315 w 2399385"/>
              <a:gd name="connsiteY5" fmla="*/ 0 h 2816352"/>
              <a:gd name="connsiteX6" fmla="*/ 1572768 w 2399385"/>
              <a:gd name="connsiteY6" fmla="*/ 0 h 281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9385" h="2816352">
                <a:moveTo>
                  <a:pt x="1572768" y="0"/>
                </a:moveTo>
                <a:lnTo>
                  <a:pt x="2033625" y="1572768"/>
                </a:lnTo>
                <a:lnTo>
                  <a:pt x="2399385" y="2611527"/>
                </a:lnTo>
                <a:lnTo>
                  <a:pt x="2362809" y="2816352"/>
                </a:lnTo>
                <a:lnTo>
                  <a:pt x="0" y="2809037"/>
                </a:lnTo>
                <a:cubicBezTo>
                  <a:pt x="2438" y="1872691"/>
                  <a:pt x="4877" y="936346"/>
                  <a:pt x="7315" y="0"/>
                </a:cubicBezTo>
                <a:lnTo>
                  <a:pt x="1572768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noProof="0" dirty="0">
              <a:latin typeface="+mj-lt"/>
            </a:endParaRPr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FC6C179F-F7BD-BC25-AE1F-BD60199E8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35424" y="1476229"/>
            <a:ext cx="7479792" cy="5129523"/>
          </a:xfrm>
        </p:spPr>
        <p:txBody>
          <a:bodyPr>
            <a:normAutofit/>
          </a:bodyPr>
          <a:lstStyle/>
          <a:p>
            <a:r>
              <a:rPr lang="pt-BR" sz="2400" noProof="0" dirty="0">
                <a:latin typeface="+mj-lt"/>
              </a:rPr>
              <a:t>A disponibilidade de água depende principalmente da natureza e seu ciclo (mas MCG)</a:t>
            </a:r>
          </a:p>
          <a:p>
            <a:r>
              <a:rPr lang="pt-BR" sz="2400" noProof="0" dirty="0">
                <a:latin typeface="+mj-lt"/>
              </a:rPr>
              <a:t>+ conhecimento do ecossistema permite um melhor uso da água e aumento da disponibilidade (tempo e espaço)</a:t>
            </a:r>
          </a:p>
          <a:p>
            <a:r>
              <a:rPr lang="pt-BR" sz="2400" noProof="0" dirty="0">
                <a:latin typeface="+mj-lt"/>
              </a:rPr>
              <a:t>Procurar novas fontes de água (incluindo </a:t>
            </a:r>
            <a:r>
              <a:rPr lang="pt-BR" sz="2400" noProof="0" dirty="0" err="1">
                <a:latin typeface="+mj-lt"/>
              </a:rPr>
              <a:t>reúso</a:t>
            </a:r>
            <a:r>
              <a:rPr lang="pt-BR" sz="2400" noProof="0" dirty="0">
                <a:latin typeface="+mj-lt"/>
              </a:rPr>
              <a:t> e </a:t>
            </a:r>
            <a:r>
              <a:rPr lang="pt-BR" sz="2400" dirty="0">
                <a:latin typeface="+mj-lt"/>
              </a:rPr>
              <a:t>aquíferos</a:t>
            </a:r>
            <a:r>
              <a:rPr lang="pt-BR" sz="2400" noProof="0" dirty="0">
                <a:latin typeface="+mj-lt"/>
              </a:rPr>
              <a:t>)</a:t>
            </a:r>
          </a:p>
          <a:p>
            <a:r>
              <a:rPr lang="pt-BR" sz="2400" noProof="0" dirty="0">
                <a:latin typeface="+mj-lt"/>
              </a:rPr>
              <a:t>Os poços privados são importantes para o autoabastecimento e essenciais para a segurança hídrica, especial/e em </a:t>
            </a:r>
            <a:r>
              <a:rPr lang="pt-BR" sz="2400" dirty="0">
                <a:latin typeface="+mj-lt"/>
              </a:rPr>
              <a:t>locais</a:t>
            </a:r>
            <a:r>
              <a:rPr lang="pt-BR" sz="2400" noProof="0" dirty="0">
                <a:latin typeface="+mj-lt"/>
              </a:rPr>
              <a:t>, onde o investimento em infraestrutura é limitado.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E4C614-AF78-822A-867A-8157FC16A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b="0" noProof="0" dirty="0"/>
              <a:t>Estratégias para aumentar a segurança hídrica: disponibilidade hídrica</a:t>
            </a:r>
            <a:endParaRPr lang="pt-BR" b="0" noProof="0" dirty="0">
              <a:solidFill>
                <a:srgbClr val="FF0000"/>
              </a:solidFill>
            </a:endParaRP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D72EB2CE-E911-97DE-FEDF-022274445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8514" y="4521895"/>
            <a:ext cx="3963200" cy="853349"/>
          </a:xfrm>
        </p:spPr>
        <p:txBody>
          <a:bodyPr>
            <a:normAutofit fontScale="77500" lnSpcReduction="20000"/>
          </a:bodyPr>
          <a:lstStyle/>
          <a:p>
            <a:r>
              <a:rPr lang="pt-BR" noProof="0" dirty="0">
                <a:latin typeface="+mj-lt"/>
              </a:rPr>
              <a:t>Disponibilidade de água: fontes naturais e artificiais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0FB716C5-5597-AAFD-3F85-0452B1AF0710}"/>
              </a:ext>
            </a:extLst>
          </p:cNvPr>
          <p:cNvCxnSpPr/>
          <p:nvPr/>
        </p:nvCxnSpPr>
        <p:spPr>
          <a:xfrm flipV="1">
            <a:off x="2054504" y="3076472"/>
            <a:ext cx="1158888" cy="113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FF29B4CD-4AD2-584B-98F8-12F612263CF0}"/>
              </a:ext>
            </a:extLst>
          </p:cNvPr>
          <p:cNvCxnSpPr/>
          <p:nvPr/>
        </p:nvCxnSpPr>
        <p:spPr>
          <a:xfrm>
            <a:off x="3213392" y="3076472"/>
            <a:ext cx="1078324" cy="535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>
            <a:extLst>
              <a:ext uri="{FF2B5EF4-FFF2-40B4-BE49-F238E27FC236}">
                <a16:creationId xmlns:a16="http://schemas.microsoft.com/office/drawing/2014/main" id="{3FD32C91-B159-A717-3EE2-26DF934CB9C1}"/>
              </a:ext>
            </a:extLst>
          </p:cNvPr>
          <p:cNvSpPr/>
          <p:nvPr/>
        </p:nvSpPr>
        <p:spPr>
          <a:xfrm>
            <a:off x="328516" y="2018995"/>
            <a:ext cx="3963200" cy="2079968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noProof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65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733" y="5606535"/>
            <a:ext cx="504268" cy="85631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Forma Livre 18">
            <a:extLst>
              <a:ext uri="{FF2B5EF4-FFF2-40B4-BE49-F238E27FC236}">
                <a16:creationId xmlns:a16="http://schemas.microsoft.com/office/drawing/2014/main" id="{DAEE695C-6DA5-9976-FB74-7CAF60AC2EC2}"/>
              </a:ext>
            </a:extLst>
          </p:cNvPr>
          <p:cNvSpPr/>
          <p:nvPr/>
        </p:nvSpPr>
        <p:spPr>
          <a:xfrm>
            <a:off x="1664077" y="2026294"/>
            <a:ext cx="2627639" cy="1586093"/>
          </a:xfrm>
          <a:custGeom>
            <a:avLst/>
            <a:gdLst>
              <a:gd name="connsiteX0" fmla="*/ 3094329 w 3101645"/>
              <a:gd name="connsiteY0" fmla="*/ 0 h 2143354"/>
              <a:gd name="connsiteX1" fmla="*/ 0 w 3101645"/>
              <a:gd name="connsiteY1" fmla="*/ 7316 h 2143354"/>
              <a:gd name="connsiteX2" fmla="*/ 460857 w 3101645"/>
              <a:gd name="connsiteY2" fmla="*/ 1572768 h 2143354"/>
              <a:gd name="connsiteX3" fmla="*/ 1828800 w 3101645"/>
              <a:gd name="connsiteY3" fmla="*/ 1419149 h 2143354"/>
              <a:gd name="connsiteX4" fmla="*/ 3101645 w 3101645"/>
              <a:gd name="connsiteY4" fmla="*/ 2143354 h 214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1645" h="2143354">
                <a:moveTo>
                  <a:pt x="3094329" y="0"/>
                </a:moveTo>
                <a:lnTo>
                  <a:pt x="0" y="7316"/>
                </a:lnTo>
                <a:lnTo>
                  <a:pt x="460857" y="1572768"/>
                </a:lnTo>
                <a:lnTo>
                  <a:pt x="1828800" y="1419149"/>
                </a:lnTo>
                <a:lnTo>
                  <a:pt x="3101645" y="2143354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E4C614-AF78-822A-867A-8157FC16A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95" y="395149"/>
            <a:ext cx="10385101" cy="862987"/>
          </a:xfrm>
        </p:spPr>
        <p:txBody>
          <a:bodyPr>
            <a:normAutofit/>
          </a:bodyPr>
          <a:lstStyle/>
          <a:p>
            <a:r>
              <a:rPr lang="pt-BR" b="0" noProof="0" dirty="0"/>
              <a:t>Estratégia para aumentar a segurança hídrica: infraestrutura hídrica</a:t>
            </a:r>
            <a:endParaRPr lang="pt-BR" b="0" noProof="0" dirty="0">
              <a:solidFill>
                <a:srgbClr val="FF0000"/>
              </a:solidFill>
            </a:endParaRPr>
          </a:p>
        </p:txBody>
      </p:sp>
      <p:sp>
        <p:nvSpPr>
          <p:cNvPr id="12" name="Espaço Reservado para Conteúdo 9">
            <a:extLst>
              <a:ext uri="{FF2B5EF4-FFF2-40B4-BE49-F238E27FC236}">
                <a16:creationId xmlns:a16="http://schemas.microsoft.com/office/drawing/2014/main" id="{06FBA6DD-27EB-2670-8721-EEFF8E0B21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8514" y="4521895"/>
            <a:ext cx="3963200" cy="853349"/>
          </a:xfrm>
        </p:spPr>
        <p:txBody>
          <a:bodyPr>
            <a:normAutofit fontScale="92500" lnSpcReduction="20000"/>
          </a:bodyPr>
          <a:lstStyle/>
          <a:p>
            <a:r>
              <a:rPr lang="pt-BR" noProof="0" dirty="0"/>
              <a:t>Estratégias associadas à infraestrutura</a:t>
            </a:r>
          </a:p>
        </p:txBody>
      </p:sp>
      <p:sp>
        <p:nvSpPr>
          <p:cNvPr id="13" name="Espaço Reservado para Conteúdo 10">
            <a:extLst>
              <a:ext uri="{FF2B5EF4-FFF2-40B4-BE49-F238E27FC236}">
                <a16:creationId xmlns:a16="http://schemas.microsoft.com/office/drawing/2014/main" id="{A93B2CDA-FF63-E3DE-0DD4-376FC80CFF5A}"/>
              </a:ext>
            </a:extLst>
          </p:cNvPr>
          <p:cNvSpPr txBox="1">
            <a:spLocks/>
          </p:cNvSpPr>
          <p:nvPr/>
        </p:nvSpPr>
        <p:spPr>
          <a:xfrm>
            <a:off x="4584526" y="1681069"/>
            <a:ext cx="6548168" cy="4781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noProof="0" dirty="0"/>
              <a:t>A infraestrutura hídrica serve para acessar, tratar, armazenar, regular, mover e conservar (quantidade e qualidade) a água</a:t>
            </a:r>
          </a:p>
          <a:p>
            <a:r>
              <a:rPr lang="pt-BR" sz="2400" noProof="0" dirty="0"/>
              <a:t>É dependente de investimentos econômicos</a:t>
            </a:r>
          </a:p>
          <a:p>
            <a:r>
              <a:rPr lang="pt-BR" sz="2400" noProof="0" dirty="0"/>
              <a:t>Buscar novas soluções de engenharia, tecnologia e ciência para aumentar a disponibilidade e melhorar a sua qualidade.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FD32C91-B159-A717-3EE2-26DF934CB9C1}"/>
              </a:ext>
            </a:extLst>
          </p:cNvPr>
          <p:cNvSpPr/>
          <p:nvPr/>
        </p:nvSpPr>
        <p:spPr>
          <a:xfrm>
            <a:off x="328516" y="2018995"/>
            <a:ext cx="3963200" cy="2079968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noProof="0" dirty="0"/>
          </a:p>
        </p:txBody>
      </p:sp>
    </p:spTree>
    <p:extLst>
      <p:ext uri="{BB962C8B-B14F-4D97-AF65-F5344CB8AC3E}">
        <p14:creationId xmlns:p14="http://schemas.microsoft.com/office/powerpoint/2010/main" val="334469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CF393FAF-5B8C-C543-CAF6-5BF73D49A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9DD42-F862-BE8E-C599-4B9A2D2F4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961" y="162934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z="3000" b="0" noProof="0" dirty="0"/>
              <a:t>Estratégias para aumentar a segurança hídrica: gestão integrada dos recursos hídricos com foco nas águas subterrâneas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EC3C5B8-AC16-9366-3CA3-618D649F5B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61" b="2"/>
          <a:stretch/>
        </p:blipFill>
        <p:spPr bwMode="auto">
          <a:xfrm>
            <a:off x="4692252" y="-53788"/>
            <a:ext cx="751667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8A92B026-B17B-9DFC-F64A-E4CED108C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744" y="4858825"/>
            <a:ext cx="2973662" cy="184152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6656F24-96BE-958E-195D-6335A878ED24}"/>
              </a:ext>
            </a:extLst>
          </p:cNvPr>
          <p:cNvSpPr txBox="1"/>
          <p:nvPr/>
        </p:nvSpPr>
        <p:spPr>
          <a:xfrm>
            <a:off x="1185117" y="1972008"/>
            <a:ext cx="4910883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Deve </a:t>
            </a:r>
            <a:r>
              <a:rPr lang="en-US" sz="2000" dirty="0" err="1"/>
              <a:t>considerar</a:t>
            </a:r>
            <a:r>
              <a:rPr lang="en-US" sz="2000" dirty="0"/>
              <a:t> o </a:t>
            </a:r>
            <a:r>
              <a:rPr lang="en-US" sz="2000" dirty="0" err="1"/>
              <a:t>uso</a:t>
            </a:r>
            <a:r>
              <a:rPr lang="en-US" sz="2000" dirty="0"/>
              <a:t> conjunto de </a:t>
            </a:r>
            <a:r>
              <a:rPr lang="en-US" sz="2000" dirty="0" err="1"/>
              <a:t>águas</a:t>
            </a:r>
            <a:r>
              <a:rPr lang="en-US" sz="2000" dirty="0"/>
              <a:t> </a:t>
            </a:r>
            <a:r>
              <a:rPr lang="en-US" sz="2000" dirty="0" err="1"/>
              <a:t>superficiais</a:t>
            </a:r>
            <a:r>
              <a:rPr lang="en-US" sz="2000" dirty="0"/>
              <a:t> e </a:t>
            </a:r>
            <a:r>
              <a:rPr lang="en-US" sz="2000" dirty="0" err="1"/>
              <a:t>subterrâneas</a:t>
            </a:r>
            <a:endParaRPr lang="en-US" sz="20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0D887D4-5FFB-335C-9AF8-1156BA3BF16C}"/>
              </a:ext>
            </a:extLst>
          </p:cNvPr>
          <p:cNvSpPr txBox="1"/>
          <p:nvPr/>
        </p:nvSpPr>
        <p:spPr>
          <a:xfrm>
            <a:off x="220134" y="2810672"/>
            <a:ext cx="5943602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Deve </a:t>
            </a:r>
            <a:r>
              <a:rPr lang="en-US" sz="2000" dirty="0" err="1"/>
              <a:t>considerar</a:t>
            </a:r>
            <a:r>
              <a:rPr lang="en-US" sz="2000" dirty="0"/>
              <a:t> </a:t>
            </a:r>
            <a:r>
              <a:rPr lang="en-US" sz="2000" dirty="0" err="1"/>
              <a:t>não</a:t>
            </a:r>
            <a:r>
              <a:rPr lang="en-US" sz="2000" dirty="0"/>
              <a:t> </a:t>
            </a:r>
            <a:r>
              <a:rPr lang="en-US" sz="2000" dirty="0" err="1"/>
              <a:t>apenas</a:t>
            </a:r>
            <a:r>
              <a:rPr lang="en-US" sz="2000" dirty="0"/>
              <a:t> o valor </a:t>
            </a:r>
            <a:r>
              <a:rPr lang="en-US" sz="2000" dirty="0" err="1"/>
              <a:t>econômico</a:t>
            </a:r>
            <a:r>
              <a:rPr lang="en-US" sz="2000" dirty="0"/>
              <a:t>, mas </a:t>
            </a:r>
            <a:r>
              <a:rPr lang="en-US" sz="2000" dirty="0" err="1"/>
              <a:t>socioeconômico</a:t>
            </a:r>
            <a:r>
              <a:rPr lang="en-US" sz="2000" dirty="0"/>
              <a:t> e </a:t>
            </a:r>
            <a:r>
              <a:rPr lang="en-US" sz="2000" dirty="0" err="1"/>
              <a:t>população</a:t>
            </a:r>
            <a:r>
              <a:rPr lang="en-US" sz="2000" dirty="0"/>
              <a:t> </a:t>
            </a:r>
            <a:r>
              <a:rPr lang="en-US" sz="2000" dirty="0" err="1"/>
              <a:t>vulnerável</a:t>
            </a:r>
            <a:r>
              <a:rPr lang="en-US" sz="2000" dirty="0"/>
              <a:t> + </a:t>
            </a:r>
            <a:r>
              <a:rPr lang="en-US" sz="2000" dirty="0" err="1"/>
              <a:t>meio</a:t>
            </a:r>
            <a:r>
              <a:rPr lang="en-US" sz="2000" dirty="0"/>
              <a:t> </a:t>
            </a:r>
            <a:r>
              <a:rPr lang="en-US" sz="2000" dirty="0" err="1"/>
              <a:t>ambiente</a:t>
            </a:r>
            <a:endParaRPr lang="en-US" sz="20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C583B74-1FAF-55D2-E89B-1792A72777BA}"/>
              </a:ext>
            </a:extLst>
          </p:cNvPr>
          <p:cNvSpPr txBox="1"/>
          <p:nvPr/>
        </p:nvSpPr>
        <p:spPr>
          <a:xfrm>
            <a:off x="237070" y="3962136"/>
            <a:ext cx="5943602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/>
              <a:t>Avaliação</a:t>
            </a:r>
            <a:r>
              <a:rPr lang="en-US" sz="2000" dirty="0"/>
              <a:t> da </a:t>
            </a:r>
            <a:r>
              <a:rPr lang="en-US" sz="2000" dirty="0" err="1"/>
              <a:t>vulnerabilidade</a:t>
            </a:r>
            <a:r>
              <a:rPr lang="en-US" sz="2000" dirty="0"/>
              <a:t> do </a:t>
            </a:r>
            <a:r>
              <a:rPr lang="en-US" sz="2000" dirty="0" err="1"/>
              <a:t>aquífero</a:t>
            </a:r>
            <a:r>
              <a:rPr lang="en-US" sz="2000" dirty="0"/>
              <a:t> e da carga </a:t>
            </a:r>
            <a:r>
              <a:rPr lang="en-US" sz="2000" dirty="0" err="1"/>
              <a:t>contaminante</a:t>
            </a:r>
            <a:r>
              <a:rPr lang="en-US" sz="2000" dirty="0"/>
              <a:t> + </a:t>
            </a:r>
            <a:r>
              <a:rPr lang="en-US" sz="2000" dirty="0" err="1"/>
              <a:t>identificação</a:t>
            </a:r>
            <a:r>
              <a:rPr lang="en-US" sz="2000" dirty="0"/>
              <a:t> de </a:t>
            </a:r>
            <a:r>
              <a:rPr lang="en-US" sz="2000" dirty="0" err="1"/>
              <a:t>áreas</a:t>
            </a:r>
            <a:r>
              <a:rPr lang="en-US" sz="2000" dirty="0"/>
              <a:t> de </a:t>
            </a:r>
            <a:r>
              <a:rPr lang="en-US" sz="2000" dirty="0" err="1"/>
              <a:t>superexploração</a:t>
            </a:r>
            <a:endParaRPr lang="en-US" sz="20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28E7C3C-50E0-19BB-0800-96F3D1932469}"/>
              </a:ext>
            </a:extLst>
          </p:cNvPr>
          <p:cNvSpPr txBox="1"/>
          <p:nvPr/>
        </p:nvSpPr>
        <p:spPr>
          <a:xfrm>
            <a:off x="254006" y="5147464"/>
            <a:ext cx="5943602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Controle de </a:t>
            </a:r>
            <a:r>
              <a:rPr lang="en-US" sz="2000" dirty="0" err="1"/>
              <a:t>ocupação</a:t>
            </a:r>
            <a:r>
              <a:rPr lang="en-US" sz="2000" dirty="0"/>
              <a:t> do solo + </a:t>
            </a:r>
            <a:r>
              <a:rPr lang="en-US" sz="2000" dirty="0" err="1"/>
              <a:t>melhores</a:t>
            </a:r>
            <a:r>
              <a:rPr lang="en-US" sz="2000" dirty="0"/>
              <a:t> </a:t>
            </a:r>
            <a:r>
              <a:rPr lang="en-US" sz="2000" dirty="0" err="1"/>
              <a:t>práticas</a:t>
            </a:r>
            <a:r>
              <a:rPr lang="en-US" sz="2000" dirty="0"/>
              <a:t> + </a:t>
            </a:r>
            <a:r>
              <a:rPr lang="en-US" sz="2000" dirty="0" err="1"/>
              <a:t>monitoramento</a:t>
            </a:r>
            <a:endParaRPr lang="en-US" sz="2000" dirty="0"/>
          </a:p>
        </p:txBody>
      </p:sp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id="{2127F86E-9809-C65F-F051-F9CA6C4F85E2}"/>
              </a:ext>
            </a:extLst>
          </p:cNvPr>
          <p:cNvSpPr/>
          <p:nvPr/>
        </p:nvSpPr>
        <p:spPr>
          <a:xfrm>
            <a:off x="4948518" y="13447"/>
            <a:ext cx="7032811" cy="9950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9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!!accent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C2B559C-35BF-89CE-2CCA-B2AA07465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61" b="2"/>
          <a:stretch/>
        </p:blipFill>
        <p:spPr bwMode="auto">
          <a:xfrm>
            <a:off x="4692252" y="-53788"/>
            <a:ext cx="751667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id="{2B28C737-3A3B-4D3D-5367-30FA2C14283B}"/>
              </a:ext>
            </a:extLst>
          </p:cNvPr>
          <p:cNvSpPr/>
          <p:nvPr/>
        </p:nvSpPr>
        <p:spPr>
          <a:xfrm>
            <a:off x="4948518" y="13447"/>
            <a:ext cx="7032811" cy="9950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6060A43-C2DB-D7B7-AECE-E1D15525B981}"/>
              </a:ext>
            </a:extLst>
          </p:cNvPr>
          <p:cNvSpPr txBox="1"/>
          <p:nvPr/>
        </p:nvSpPr>
        <p:spPr>
          <a:xfrm>
            <a:off x="2455333" y="2240897"/>
            <a:ext cx="6197716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/>
              <a:t>Deve </a:t>
            </a:r>
            <a:r>
              <a:rPr lang="en-US" sz="2000" dirty="0"/>
              <a:t>ser </a:t>
            </a:r>
            <a:r>
              <a:rPr lang="en-US" sz="2000"/>
              <a:t>dinâmico e adaptável (mas não flexível)</a:t>
            </a:r>
            <a:endParaRPr lang="en-US" sz="20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AC7ACB3-8081-5DCA-2EC5-DCD2F372C40D}"/>
              </a:ext>
            </a:extLst>
          </p:cNvPr>
          <p:cNvSpPr txBox="1"/>
          <p:nvPr/>
        </p:nvSpPr>
        <p:spPr>
          <a:xfrm>
            <a:off x="2692403" y="3081606"/>
            <a:ext cx="5943602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/>
              <a:t>Considerando</a:t>
            </a:r>
            <a:r>
              <a:rPr lang="en-US" sz="2000"/>
              <a:t> grupos socialmente vulneráveis + meio ambiente</a:t>
            </a:r>
            <a:endParaRPr lang="en-US" sz="20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7984E2B-1A80-E602-C6F6-74D652C6369E}"/>
              </a:ext>
            </a:extLst>
          </p:cNvPr>
          <p:cNvSpPr txBox="1"/>
          <p:nvPr/>
        </p:nvSpPr>
        <p:spPr>
          <a:xfrm>
            <a:off x="1645920" y="4063740"/>
            <a:ext cx="7007021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/>
              <a:t>Abordagem</a:t>
            </a:r>
            <a:r>
              <a:rPr lang="en-US" sz="2000"/>
              <a:t> de baixo para cima tão importante quanto de cima para baixo (+ muita comunicação)</a:t>
            </a:r>
            <a:endParaRPr lang="en-US" sz="20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EF28B62-3612-7D33-D374-1D8E9BEFBF90}"/>
              </a:ext>
            </a:extLst>
          </p:cNvPr>
          <p:cNvSpPr txBox="1"/>
          <p:nvPr/>
        </p:nvSpPr>
        <p:spPr>
          <a:xfrm>
            <a:off x="2726275" y="4978134"/>
            <a:ext cx="5943602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A </a:t>
            </a:r>
            <a:r>
              <a:rPr lang="en-US" sz="2000"/>
              <a:t>água tem valor (também social)</a:t>
            </a:r>
            <a:r>
              <a:rPr lang="en-US" sz="2000" dirty="0"/>
              <a:t>
</a:t>
            </a:r>
            <a:r>
              <a:rPr lang="en-US" sz="2000"/>
              <a:t>Mecanismo </a:t>
            </a:r>
            <a:r>
              <a:rPr lang="en-US" sz="2000" dirty="0"/>
              <a:t>de </a:t>
            </a:r>
            <a:r>
              <a:rPr lang="en-US" sz="2000"/>
              <a:t>compensação por serviços ecológicos + bem-estar humano</a:t>
            </a:r>
            <a:endParaRPr lang="en-US" sz="2000" dirty="0"/>
          </a:p>
        </p:txBody>
      </p:sp>
      <p:pic>
        <p:nvPicPr>
          <p:cNvPr id="16" name="Imagem 15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8F72C928-EEDE-975F-B6E3-AEDBEFDCA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744" y="4858825"/>
            <a:ext cx="2973662" cy="18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4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10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>
                <a:alpha val="54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2F9FE16-BB56-4EF3-8DD5-C647E5C697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2654" y="0"/>
            <a:ext cx="7009346" cy="685799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CD052ED-CC53-3248-9818-45C7CA888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78" y="212599"/>
            <a:ext cx="4000431" cy="1442890"/>
          </a:xfrm>
        </p:spPr>
        <p:txBody>
          <a:bodyPr anchor="t">
            <a:normAutofit/>
          </a:bodyPr>
          <a:lstStyle/>
          <a:p>
            <a:r>
              <a:rPr lang="pt-BR" sz="3200" noProof="0" dirty="0"/>
              <a:t>Mensagens finais
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EA024B49-2205-D84E-B9E4-ADC2C0485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979" y="1282920"/>
            <a:ext cx="11009777" cy="4465195"/>
          </a:xfrm>
        </p:spPr>
        <p:txBody>
          <a:bodyPr anchor="t">
            <a:noAutofit/>
          </a:bodyPr>
          <a:lstStyle/>
          <a:p>
            <a:r>
              <a:rPr lang="pt-BR" sz="2400" noProof="0" dirty="0"/>
              <a:t>A segurança hídrica deve ser considerada no contexto multifacetado envolvendo múltiplos atores.</a:t>
            </a:r>
          </a:p>
          <a:p>
            <a:r>
              <a:rPr lang="pt-BR" sz="2400" noProof="0" dirty="0"/>
              <a:t>A solução para a escassez de água vai além do investimento em infraestrutura e deve incorporar novas fontes de água e melhorar os mecanismos de gestão da água que incluam território, pessoas e natureza.</a:t>
            </a:r>
          </a:p>
          <a:p>
            <a:r>
              <a:rPr lang="pt-BR" sz="2400" noProof="0" dirty="0"/>
              <a:t>O sistema de águas subterrâneas, em sua maior parte, exibe resiliência excepcional aos impactos da seca e está bem posicionado para aumentar a segurança hídrica para muitos usuários em diferentes condições climáticas.</a:t>
            </a:r>
          </a:p>
          <a:p>
            <a:r>
              <a:rPr lang="pt-BR" sz="2400" noProof="0" dirty="0"/>
              <a:t>As mudanças climáticas tornarão a segurança hídrica mais complexa e cara, criando incertezas e dificuldades nas decisões e investimentos futuros.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25D42E8-1CEC-094C-82A3-927E7566E2A2}"/>
              </a:ext>
            </a:extLst>
          </p:cNvPr>
          <p:cNvSpPr txBox="1"/>
          <p:nvPr/>
        </p:nvSpPr>
        <p:spPr>
          <a:xfrm>
            <a:off x="2083981" y="4231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1407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Nuvens no céu&#10;&#10;Descrição gerada automaticamente">
            <a:extLst>
              <a:ext uri="{FF2B5EF4-FFF2-40B4-BE49-F238E27FC236}">
                <a16:creationId xmlns:a16="http://schemas.microsoft.com/office/drawing/2014/main" id="{6B4FD70D-2028-CC42-A086-66E2AD9EB76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screen">
            <a:alphaModFix amt="9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glow rad="96027">
              <a:schemeClr val="tx2"/>
            </a:glow>
            <a:outerShdw blurRad="292100" dist="139700" dir="2700000" algn="tl" rotWithShape="0">
              <a:srgbClr val="333333">
                <a:alpha val="95000"/>
              </a:srgbClr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8AC83EC-012F-3545-B485-C6F3750EF3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0060" y="981075"/>
            <a:ext cx="9078913" cy="32297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z="4100" noProof="0" dirty="0"/>
              <a:t>  </a:t>
            </a:r>
            <a:r>
              <a:rPr lang="pt-BR" sz="4100" noProof="0" dirty="0">
                <a:solidFill>
                  <a:schemeClr val="bg1">
                    <a:lumMod val="95000"/>
                  </a:schemeClr>
                </a:solidFill>
              </a:rPr>
              <a:t>Ricardo Hirata</a:t>
            </a:r>
            <a:br>
              <a:rPr lang="pt-BR" sz="4100" noProof="0" dirty="0"/>
            </a:br>
            <a:r>
              <a:rPr lang="pt-BR" sz="4100" noProof="0" dirty="0"/>
              <a:t>  </a:t>
            </a:r>
            <a:r>
              <a:rPr lang="pt-BR" sz="4000" b="0" noProof="0" dirty="0"/>
              <a:t>Professor</a:t>
            </a:r>
            <a:br>
              <a:rPr lang="pt-BR" sz="4000" noProof="0" dirty="0"/>
            </a:br>
            <a:r>
              <a:rPr lang="pt-BR" sz="4000" noProof="0" dirty="0"/>
              <a:t>  </a:t>
            </a:r>
            <a:r>
              <a:rPr lang="pt-BR" sz="4000" b="0" noProof="0" dirty="0"/>
              <a:t>CEPAS</a:t>
            </a:r>
            <a:r>
              <a:rPr lang="pt-BR" sz="4000" b="0" noProof="0" dirty="0">
                <a:solidFill>
                  <a:srgbClr val="FF0000"/>
                </a:solidFill>
              </a:rPr>
              <a:t>|</a:t>
            </a:r>
            <a:r>
              <a:rPr lang="pt-BR" sz="4000" b="0" noProof="0" dirty="0"/>
              <a:t>USP</a:t>
            </a:r>
            <a:br>
              <a:rPr lang="pt-BR" sz="4000" b="0" noProof="0" dirty="0"/>
            </a:br>
            <a:r>
              <a:rPr lang="pt-BR" sz="4000" b="0" noProof="0" dirty="0"/>
              <a:t>  </a:t>
            </a:r>
            <a:r>
              <a:rPr lang="pt-BR" sz="4000" b="0" noProof="0"/>
              <a:t>Universidade de </a:t>
            </a:r>
            <a:r>
              <a:rPr lang="pt-BR" sz="4000" b="0" noProof="0" dirty="0"/>
              <a:t>São Paulo</a:t>
            </a:r>
            <a:br>
              <a:rPr lang="pt-BR" sz="4100" noProof="0" dirty="0"/>
            </a:br>
            <a:r>
              <a:rPr lang="pt-BR" sz="4100" noProof="0" dirty="0"/>
              <a:t>  </a:t>
            </a:r>
            <a:r>
              <a:rPr lang="pt-BR" sz="4100" b="0" i="1" noProof="0" dirty="0" err="1">
                <a:solidFill>
                  <a:srgbClr val="FFC000"/>
                </a:solidFill>
              </a:rPr>
              <a:t>rhirata@usp.br</a:t>
            </a:r>
            <a:endParaRPr lang="pt-BR" sz="4100" b="0" i="1" noProof="0" dirty="0">
              <a:solidFill>
                <a:srgbClr val="FFC000"/>
              </a:solidFill>
            </a:endParaRPr>
          </a:p>
        </p:txBody>
      </p:sp>
      <p:pic>
        <p:nvPicPr>
          <p:cNvPr id="26" name="Imagen 2">
            <a:extLst>
              <a:ext uri="{FF2B5EF4-FFF2-40B4-BE49-F238E27FC236}">
                <a16:creationId xmlns:a16="http://schemas.microsoft.com/office/drawing/2014/main" id="{FF705EB1-0D1C-7344-A007-AD8AAB66803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11" b="97566" l="248" r="98639">
                        <a14:foregroundMark x1="86510" y1="11985" x2="86510" y2="11985"/>
                        <a14:foregroundMark x1="64678" y1="9759" x2="78165" y2="3929"/>
                        <a14:foregroundMark x1="81021" y1="4015" x2="89480" y2="7491"/>
                        <a14:foregroundMark x1="89480" y1="7491" x2="93936" y2="19476"/>
                        <a14:foregroundMark x1="93936" y1="19476" x2="92946" y2="33333"/>
                        <a14:foregroundMark x1="92946" y1="33333" x2="92574" y2="33708"/>
                        <a14:foregroundMark x1="96411" y1="28652" x2="96411" y2="28652"/>
                        <a14:foregroundMark x1="23020" y1="38015" x2="23020" y2="38015"/>
                        <a14:foregroundMark x1="24381" y1="38015" x2="17946" y2="26966"/>
                        <a14:foregroundMark x1="17946" y1="26966" x2="10891" y2="27903"/>
                        <a14:foregroundMark x1="23391" y1="31648" x2="23391" y2="31648"/>
                        <a14:foregroundMark x1="16213" y1="26030" x2="24629" y2="29963"/>
                        <a14:foregroundMark x1="24629" y1="29963" x2="29332" y2="36517"/>
                        <a14:foregroundMark x1="25000" y1="39513" x2="22153" y2="59551"/>
                        <a14:foregroundMark x1="22153" y1="59551" x2="13119" y2="60300"/>
                        <a14:foregroundMark x1="13119" y1="60300" x2="8168" y2="55056"/>
                        <a14:foregroundMark x1="9777" y1="29026" x2="6436" y2="41199"/>
                        <a14:foregroundMark x1="6436" y1="41199" x2="16460" y2="43633"/>
                        <a14:foregroundMark x1="16460" y1="43633" x2="21411" y2="35955"/>
                        <a14:foregroundMark x1="11386" y1="35019" x2="11386" y2="35019"/>
                        <a14:foregroundMark x1="14480" y1="35955" x2="14480" y2="35955"/>
                        <a14:foregroundMark x1="15718" y1="34082" x2="15718" y2="34082"/>
                        <a14:foregroundMark x1="15718" y1="34082" x2="15718" y2="34082"/>
                        <a14:foregroundMark x1="15718" y1="34082" x2="15718" y2="34082"/>
                        <a14:foregroundMark x1="18812" y1="39700" x2="10767" y2="33333"/>
                        <a14:foregroundMark x1="10767" y1="33333" x2="10149" y2="33521"/>
                        <a14:foregroundMark x1="495" y1="42697" x2="495" y2="42697"/>
                        <a14:foregroundMark x1="29455" y1="49251" x2="29455" y2="49251"/>
                        <a14:foregroundMark x1="73639" y1="28652" x2="73639" y2="28652"/>
                        <a14:foregroundMark x1="52351" y1="93258" x2="52351" y2="93258"/>
                        <a14:foregroundMark x1="52351" y1="93258" x2="52351" y2="93258"/>
                        <a14:foregroundMark x1="29332" y1="97566" x2="29332" y2="97566"/>
                        <a14:foregroundMark x1="29332" y1="97566" x2="29332" y2="97566"/>
                        <a14:foregroundMark x1="97525" y1="24906" x2="97525" y2="24906"/>
                        <a14:foregroundMark x1="97153" y1="21161" x2="97153" y2="21161"/>
                        <a14:foregroundMark x1="96906" y1="19476" x2="96906" y2="19476"/>
                        <a14:foregroundMark x1="80569" y1="2996" x2="80569" y2="2996"/>
                        <a14:foregroundMark x1="78342" y1="2434" x2="78342" y2="2434"/>
                        <a14:foregroundMark x1="79827" y1="1311" x2="79827" y2="1311"/>
                        <a14:foregroundMark x1="79950" y1="1311" x2="79950" y2="1311"/>
                        <a14:foregroundMark x1="79950" y1="1311" x2="79950" y2="1311"/>
                        <a14:foregroundMark x1="78589" y1="1873" x2="81931" y2="1498"/>
                        <a14:foregroundMark x1="76609" y1="2060" x2="77475" y2="1498"/>
                        <a14:foregroundMark x1="77970" y1="1498" x2="77970" y2="1498"/>
                        <a14:foregroundMark x1="76238" y1="2809" x2="76856" y2="2434"/>
                        <a14:foregroundMark x1="76856" y1="2060" x2="78960" y2="1873"/>
                        <a14:foregroundMark x1="85149" y1="11610" x2="85272" y2="11423"/>
                        <a14:foregroundMark x1="97525" y1="21161" x2="97896" y2="23970"/>
                        <a14:foregroundMark x1="97525" y1="21536" x2="97525" y2="21536"/>
                        <a14:foregroundMark x1="97525" y1="21536" x2="98515" y2="25094"/>
                        <a14:foregroundMark x1="98515" y1="24906" x2="98515" y2="24906"/>
                        <a14:foregroundMark x1="98144" y1="26404" x2="98144" y2="26404"/>
                        <a14:foregroundMark x1="97277" y1="28652" x2="97277" y2="28652"/>
                        <a14:foregroundMark x1="97277" y1="28652" x2="97277" y2="28652"/>
                        <a14:foregroundMark x1="97277" y1="28652" x2="97277" y2="28652"/>
                        <a14:foregroundMark x1="97772" y1="25468" x2="97896" y2="30524"/>
                        <a14:foregroundMark x1="97277" y1="25468" x2="97896" y2="25655"/>
                        <a14:foregroundMark x1="84158" y1="9925" x2="86139" y2="9925"/>
                        <a14:foregroundMark x1="85149" y1="11610" x2="86262" y2="10112"/>
                        <a14:foregroundMark x1="97401" y1="25094" x2="97896" y2="21161"/>
                        <a14:foregroundMark x1="98020" y1="20599" x2="98020" y2="22472"/>
                        <a14:foregroundMark x1="97525" y1="26404" x2="98639" y2="21348"/>
                        <a14:backgroundMark x1="62252" y1="11985" x2="62252" y2="11985"/>
                        <a14:backgroundMark x1="62624" y1="10487" x2="62624" y2="10487"/>
                        <a14:backgroundMark x1="98515" y1="20412" x2="98515" y2="20412"/>
                        <a14:backgroundMark x1="98526" y1="25426" x2="98570" y2="24906"/>
                        <a14:backgroundMark x1="96163" y1="45693" x2="96163" y2="45693"/>
                        <a14:backgroundMark x1="63119" y1="10112" x2="63119" y2="10112"/>
                        <a14:backgroundMark x1="63119" y1="10674" x2="63119" y2="10674"/>
                        <a14:backgroundMark x1="63119" y1="10674" x2="63119" y2="10674"/>
                        <a14:backgroundMark x1="63119" y1="10674" x2="63119" y2="10674"/>
                        <a14:backgroundMark x1="63119" y1="10674" x2="63119" y2="10674"/>
                        <a14:backgroundMark x1="61757" y1="12734" x2="64851" y2="91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6313" y="1835861"/>
            <a:ext cx="5943600" cy="3928072"/>
          </a:xfrm>
          <a:prstGeom prst="rect">
            <a:avLst/>
          </a:prstGeom>
        </p:spPr>
      </p:pic>
      <p:pic>
        <p:nvPicPr>
          <p:cNvPr id="3" name="image6.png">
            <a:extLst>
              <a:ext uri="{FF2B5EF4-FFF2-40B4-BE49-F238E27FC236}">
                <a16:creationId xmlns:a16="http://schemas.microsoft.com/office/drawing/2014/main" id="{A9B97216-A05F-9898-6AB3-CE12BB45EE5A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98760" y="686165"/>
            <a:ext cx="5160645" cy="932815"/>
          </a:xfrm>
          <a:prstGeom prst="rect">
            <a:avLst/>
          </a:prstGeom>
          <a:solidFill>
            <a:schemeClr val="lt1">
              <a:alpha val="54847"/>
            </a:schemeClr>
          </a:solidFill>
          <a:ln/>
        </p:spPr>
      </p:pic>
    </p:spTree>
    <p:extLst>
      <p:ext uri="{BB962C8B-B14F-4D97-AF65-F5344CB8AC3E}">
        <p14:creationId xmlns:p14="http://schemas.microsoft.com/office/powerpoint/2010/main" val="418987583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escue buoy floating at sea">
            <a:extLst>
              <a:ext uri="{FF2B5EF4-FFF2-40B4-BE49-F238E27FC236}">
                <a16:creationId xmlns:a16="http://schemas.microsoft.com/office/drawing/2014/main" id="{A4DF7332-9BA8-4BFB-75BB-1CB798AC93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6787" y="11299"/>
            <a:ext cx="5265213" cy="6857990"/>
          </a:xfrm>
          <a:prstGeom prst="rect">
            <a:avLst/>
          </a:prstGeom>
          <a:ln>
            <a:noFill/>
          </a:ln>
        </p:spPr>
      </p:pic>
      <p:pic>
        <p:nvPicPr>
          <p:cNvPr id="8" name="Picture 7" descr="Rescue buoy floating at sea">
            <a:extLst>
              <a:ext uri="{FF2B5EF4-FFF2-40B4-BE49-F238E27FC236}">
                <a16:creationId xmlns:a16="http://schemas.microsoft.com/office/drawing/2014/main" id="{6275D980-D4DC-1812-93E9-C09BAB0360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026441" y="15508"/>
            <a:ext cx="12048130" cy="6857990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CCA162E2-FCF6-CDDA-98A8-80140FED0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573" y="4828484"/>
            <a:ext cx="4023360" cy="1693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z="4800" noProof="0" dirty="0">
                <a:solidFill>
                  <a:schemeClr val="bg1"/>
                </a:solidFill>
              </a:rPr>
              <a:t>Segurança hídrica</a:t>
            </a:r>
          </a:p>
        </p:txBody>
      </p:sp>
      <p:sp>
        <p:nvSpPr>
          <p:cNvPr id="2" name="Espaço Reservado para Conteúdo 16">
            <a:extLst>
              <a:ext uri="{FF2B5EF4-FFF2-40B4-BE49-F238E27FC236}">
                <a16:creationId xmlns:a16="http://schemas.microsoft.com/office/drawing/2014/main" id="{3E1E1608-C2DF-E101-E21C-5B834D10E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358689"/>
            <a:ext cx="7382933" cy="6163210"/>
          </a:xfrm>
          <a:solidFill>
            <a:schemeClr val="bg2">
              <a:lumMod val="10000"/>
              <a:alpha val="89431"/>
            </a:schemeClr>
          </a:solidFill>
        </p:spPr>
        <p:txBody>
          <a:bodyPr>
            <a:noAutofit/>
          </a:bodyPr>
          <a:lstStyle/>
          <a:p>
            <a:r>
              <a:rPr lang="pt-BR" noProof="0" dirty="0">
                <a:solidFill>
                  <a:srgbClr val="FF0000"/>
                </a:solidFill>
              </a:rPr>
              <a:t>Segurança hídrica: </a:t>
            </a:r>
            <a:r>
              <a:rPr lang="pt-BR" noProof="0" dirty="0">
                <a:solidFill>
                  <a:srgbClr val="FFFF00"/>
                </a:solidFill>
              </a:rPr>
              <a:t>acesso confiável à água em quantidade e qualidade suficientes para as necessidades humanas em um ambiente de uso lógico da água, buscando equidade social, sustentabilidade e responsabilidade ambiental e eficiência econômica</a:t>
            </a:r>
          </a:p>
          <a:p>
            <a:r>
              <a:rPr lang="pt-BR" noProof="0" dirty="0">
                <a:solidFill>
                  <a:srgbClr val="FFFF00"/>
                </a:solidFill>
              </a:rPr>
              <a:t>Essa definição é antropocêntrica e focada ao abastecimento de água, sem considerar o excesso de água</a:t>
            </a:r>
          </a:p>
          <a:p>
            <a:r>
              <a:rPr lang="pt-BR" noProof="0" dirty="0">
                <a:solidFill>
                  <a:srgbClr val="FFFF00"/>
                </a:solidFill>
              </a:rPr>
              <a:t>Mas incorpora uma perspectiva mais ampla, onde a equidade social e a redução da pobreza são buscadas, indo além da visão simplista da eficiência econômica</a:t>
            </a:r>
            <a:endParaRPr lang="pt-BR" i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763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733" y="5606535"/>
            <a:ext cx="504268" cy="8563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0E4C614-AF78-822A-867A-8157FC16A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noProof="0" dirty="0"/>
              <a:t>Segurança hídrica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5B272CB-5C45-D9B8-429A-965543699FC5}"/>
              </a:ext>
            </a:extLst>
          </p:cNvPr>
          <p:cNvSpPr txBox="1"/>
          <p:nvPr/>
        </p:nvSpPr>
        <p:spPr>
          <a:xfrm>
            <a:off x="2242925" y="1458398"/>
            <a:ext cx="5163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Imagine a </a:t>
            </a:r>
            <a:r>
              <a:rPr lang="en-US" sz="2400" i="1" dirty="0" err="1"/>
              <a:t>cidade</a:t>
            </a:r>
            <a:r>
              <a:rPr lang="en-US" sz="2400" i="1" dirty="0"/>
              <a:t> de Bauru (SP)  ….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9861418-3504-25E3-9C9D-F3558EE12758}"/>
              </a:ext>
            </a:extLst>
          </p:cNvPr>
          <p:cNvSpPr/>
          <p:nvPr/>
        </p:nvSpPr>
        <p:spPr>
          <a:xfrm>
            <a:off x="2623719" y="2026294"/>
            <a:ext cx="6222796" cy="37380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025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733" y="5606535"/>
            <a:ext cx="504268" cy="8563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0E4C614-AF78-822A-867A-8157FC16A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noProof="0" dirty="0"/>
              <a:t>Segurança hídrica</a:t>
            </a:r>
          </a:p>
        </p:txBody>
      </p:sp>
      <p:pic>
        <p:nvPicPr>
          <p:cNvPr id="1026" name="Picture 2" descr="A Irrigação na Agricultura: Conheça os Benefícios! | AgroPós">
            <a:extLst>
              <a:ext uri="{FF2B5EF4-FFF2-40B4-BE49-F238E27FC236}">
                <a16:creationId xmlns:a16="http://schemas.microsoft.com/office/drawing/2014/main" id="{4A09F2E2-A54C-4C00-E401-9172E5F5C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2660" y="2062481"/>
            <a:ext cx="3085048" cy="230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5A699D5-2A6F-9E79-9038-2243F9811C0A}"/>
              </a:ext>
            </a:extLst>
          </p:cNvPr>
          <p:cNvSpPr/>
          <p:nvPr/>
        </p:nvSpPr>
        <p:spPr>
          <a:xfrm>
            <a:off x="2623719" y="2026294"/>
            <a:ext cx="6222796" cy="37380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94A5AF8-E01E-EC2A-C827-E341D3023123}"/>
              </a:ext>
            </a:extLst>
          </p:cNvPr>
          <p:cNvSpPr txBox="1"/>
          <p:nvPr/>
        </p:nvSpPr>
        <p:spPr>
          <a:xfrm>
            <a:off x="3139123" y="1452737"/>
            <a:ext cx="6032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com </a:t>
            </a:r>
            <a:r>
              <a:rPr lang="en-US" sz="2400" i="1" dirty="0" err="1"/>
              <a:t>muitas</a:t>
            </a:r>
            <a:r>
              <a:rPr lang="en-US" sz="2400" i="1" dirty="0"/>
              <a:t> </a:t>
            </a:r>
            <a:r>
              <a:rPr lang="en-US" sz="2400" i="1" dirty="0" err="1"/>
              <a:t>atividades</a:t>
            </a:r>
            <a:r>
              <a:rPr lang="en-US" sz="2400" i="1" dirty="0"/>
              <a:t> que </a:t>
            </a:r>
            <a:r>
              <a:rPr lang="en-US" sz="2400" i="1" dirty="0" err="1"/>
              <a:t>usam</a:t>
            </a:r>
            <a:r>
              <a:rPr lang="en-US" sz="2400" i="1" dirty="0"/>
              <a:t> </a:t>
            </a:r>
            <a:r>
              <a:rPr lang="en-US" sz="2400" i="1" dirty="0" err="1"/>
              <a:t>água</a:t>
            </a:r>
            <a:r>
              <a:rPr lang="en-US" sz="2400" i="1" dirty="0"/>
              <a:t> ….</a:t>
            </a:r>
          </a:p>
        </p:txBody>
      </p:sp>
    </p:spTree>
    <p:extLst>
      <p:ext uri="{BB962C8B-B14F-4D97-AF65-F5344CB8AC3E}">
        <p14:creationId xmlns:p14="http://schemas.microsoft.com/office/powerpoint/2010/main" val="728850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733" y="5606535"/>
            <a:ext cx="504268" cy="8563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0E4C614-AF78-822A-867A-8157FC16A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noProof="0" dirty="0"/>
              <a:t>Segurança hídrica</a:t>
            </a:r>
          </a:p>
        </p:txBody>
      </p:sp>
      <p:pic>
        <p:nvPicPr>
          <p:cNvPr id="1026" name="Picture 2" descr="A Irrigação na Agricultura: Conheça os Benefícios! | AgroPós">
            <a:extLst>
              <a:ext uri="{FF2B5EF4-FFF2-40B4-BE49-F238E27FC236}">
                <a16:creationId xmlns:a16="http://schemas.microsoft.com/office/drawing/2014/main" id="{4A09F2E2-A54C-4C00-E401-9172E5F5C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2660" y="2062481"/>
            <a:ext cx="3085048" cy="230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A28A59C-13CD-3FD4-1850-E73D85BC73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34318" y="2057855"/>
            <a:ext cx="3169626" cy="202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63910047-F6D3-6503-A160-8A1ADC4C229A}"/>
              </a:ext>
            </a:extLst>
          </p:cNvPr>
          <p:cNvSpPr/>
          <p:nvPr/>
        </p:nvSpPr>
        <p:spPr>
          <a:xfrm>
            <a:off x="2623719" y="2026294"/>
            <a:ext cx="6222796" cy="37380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4FF3CCC-3BBE-D3C3-E885-24E278883E82}"/>
              </a:ext>
            </a:extLst>
          </p:cNvPr>
          <p:cNvSpPr txBox="1"/>
          <p:nvPr/>
        </p:nvSpPr>
        <p:spPr>
          <a:xfrm>
            <a:off x="3139123" y="1452737"/>
            <a:ext cx="6032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com </a:t>
            </a:r>
            <a:r>
              <a:rPr lang="en-US" sz="2400" i="1" dirty="0" err="1"/>
              <a:t>muitas</a:t>
            </a:r>
            <a:r>
              <a:rPr lang="en-US" sz="2400" i="1" dirty="0"/>
              <a:t> </a:t>
            </a:r>
            <a:r>
              <a:rPr lang="en-US" sz="2400" i="1" dirty="0" err="1"/>
              <a:t>atividades</a:t>
            </a:r>
            <a:r>
              <a:rPr lang="en-US" sz="2400" i="1" dirty="0"/>
              <a:t> que </a:t>
            </a:r>
            <a:r>
              <a:rPr lang="en-US" sz="2400" i="1" dirty="0" err="1"/>
              <a:t>usam</a:t>
            </a:r>
            <a:r>
              <a:rPr lang="en-US" sz="2400" i="1" dirty="0"/>
              <a:t> </a:t>
            </a:r>
            <a:r>
              <a:rPr lang="en-US" sz="2400" i="1" dirty="0" err="1"/>
              <a:t>água</a:t>
            </a:r>
            <a:r>
              <a:rPr lang="en-US" sz="2400" i="1" dirty="0"/>
              <a:t> ….</a:t>
            </a:r>
          </a:p>
        </p:txBody>
      </p:sp>
    </p:spTree>
    <p:extLst>
      <p:ext uri="{BB962C8B-B14F-4D97-AF65-F5344CB8AC3E}">
        <p14:creationId xmlns:p14="http://schemas.microsoft.com/office/powerpoint/2010/main" val="2143110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733" y="5606535"/>
            <a:ext cx="504268" cy="8563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0E4C614-AF78-822A-867A-8157FC16A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noProof="0" dirty="0"/>
              <a:t>Segurança hídrica</a:t>
            </a:r>
          </a:p>
        </p:txBody>
      </p:sp>
      <p:pic>
        <p:nvPicPr>
          <p:cNvPr id="1026" name="Picture 2" descr="A Irrigação na Agricultura: Conheça os Benefícios! | AgroPós">
            <a:extLst>
              <a:ext uri="{FF2B5EF4-FFF2-40B4-BE49-F238E27FC236}">
                <a16:creationId xmlns:a16="http://schemas.microsoft.com/office/drawing/2014/main" id="{4A09F2E2-A54C-4C00-E401-9172E5F5C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2660" y="2062481"/>
            <a:ext cx="3085048" cy="230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A28A59C-13CD-3FD4-1850-E73D85BC73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34318" y="2057855"/>
            <a:ext cx="3169626" cy="202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io Preto (Distrito Federal) – Wikipédia, a enciclopédia livre">
            <a:extLst>
              <a:ext uri="{FF2B5EF4-FFF2-40B4-BE49-F238E27FC236}">
                <a16:creationId xmlns:a16="http://schemas.microsoft.com/office/drawing/2014/main" id="{0C39B5C2-12B3-95AC-971D-4D593BA1F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2660" y="4082285"/>
            <a:ext cx="3085048" cy="163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181C039E-2D0A-CE5C-FE77-0BBF6F6216E2}"/>
              </a:ext>
            </a:extLst>
          </p:cNvPr>
          <p:cNvSpPr/>
          <p:nvPr/>
        </p:nvSpPr>
        <p:spPr>
          <a:xfrm>
            <a:off x="2623719" y="2026294"/>
            <a:ext cx="6222796" cy="37380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825F95A-C4C5-4BB9-6FCB-CD077B0227B5}"/>
              </a:ext>
            </a:extLst>
          </p:cNvPr>
          <p:cNvSpPr txBox="1"/>
          <p:nvPr/>
        </p:nvSpPr>
        <p:spPr>
          <a:xfrm>
            <a:off x="3139123" y="1452737"/>
            <a:ext cx="6032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com </a:t>
            </a:r>
            <a:r>
              <a:rPr lang="en-US" sz="2400" i="1" dirty="0" err="1"/>
              <a:t>muitas</a:t>
            </a:r>
            <a:r>
              <a:rPr lang="en-US" sz="2400" i="1" dirty="0"/>
              <a:t> </a:t>
            </a:r>
            <a:r>
              <a:rPr lang="en-US" sz="2400" i="1" dirty="0" err="1"/>
              <a:t>atividades</a:t>
            </a:r>
            <a:r>
              <a:rPr lang="en-US" sz="2400" i="1" dirty="0"/>
              <a:t> que </a:t>
            </a:r>
            <a:r>
              <a:rPr lang="en-US" sz="2400" i="1" dirty="0" err="1"/>
              <a:t>usam</a:t>
            </a:r>
            <a:r>
              <a:rPr lang="en-US" sz="2400" i="1" dirty="0"/>
              <a:t> </a:t>
            </a:r>
            <a:r>
              <a:rPr lang="en-US" sz="2400" i="1" dirty="0" err="1"/>
              <a:t>água</a:t>
            </a:r>
            <a:r>
              <a:rPr lang="en-US" sz="2400" i="1" dirty="0"/>
              <a:t> ….</a:t>
            </a:r>
          </a:p>
        </p:txBody>
      </p:sp>
    </p:spTree>
    <p:extLst>
      <p:ext uri="{BB962C8B-B14F-4D97-AF65-F5344CB8AC3E}">
        <p14:creationId xmlns:p14="http://schemas.microsoft.com/office/powerpoint/2010/main" val="2524373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733" y="5606535"/>
            <a:ext cx="504268" cy="8563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0E4C614-AF78-822A-867A-8157FC16A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noProof="0" dirty="0"/>
              <a:t>Segurança hídrica</a:t>
            </a:r>
          </a:p>
        </p:txBody>
      </p:sp>
      <p:pic>
        <p:nvPicPr>
          <p:cNvPr id="1026" name="Picture 2" descr="A Irrigação na Agricultura: Conheça os Benefícios! | AgroPós">
            <a:extLst>
              <a:ext uri="{FF2B5EF4-FFF2-40B4-BE49-F238E27FC236}">
                <a16:creationId xmlns:a16="http://schemas.microsoft.com/office/drawing/2014/main" id="{4A09F2E2-A54C-4C00-E401-9172E5F5C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2660" y="2062481"/>
            <a:ext cx="3085048" cy="230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dústria | FI Group Brasil">
            <a:extLst>
              <a:ext uri="{FF2B5EF4-FFF2-40B4-BE49-F238E27FC236}">
                <a16:creationId xmlns:a16="http://schemas.microsoft.com/office/drawing/2014/main" id="{6CF69123-A270-93FE-871F-513140BBE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3978" y="3624887"/>
            <a:ext cx="3132876" cy="208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A28A59C-13CD-3FD4-1850-E73D85BC73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34318" y="2057855"/>
            <a:ext cx="3169626" cy="202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io Preto (Distrito Federal) – Wikipédia, a enciclopédia livre">
            <a:extLst>
              <a:ext uri="{FF2B5EF4-FFF2-40B4-BE49-F238E27FC236}">
                <a16:creationId xmlns:a16="http://schemas.microsoft.com/office/drawing/2014/main" id="{0C39B5C2-12B3-95AC-971D-4D593BA1F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2660" y="4082285"/>
            <a:ext cx="3085048" cy="163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8B59EC2-D1FC-E548-5DD1-76FF606E9857}"/>
              </a:ext>
            </a:extLst>
          </p:cNvPr>
          <p:cNvSpPr txBox="1"/>
          <p:nvPr/>
        </p:nvSpPr>
        <p:spPr>
          <a:xfrm>
            <a:off x="2945787" y="6034693"/>
            <a:ext cx="5603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Demanda de água para múltiplos usos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E8393DA-626E-ABAD-2235-AE373C217F01}"/>
              </a:ext>
            </a:extLst>
          </p:cNvPr>
          <p:cNvSpPr/>
          <p:nvPr/>
        </p:nvSpPr>
        <p:spPr>
          <a:xfrm>
            <a:off x="2623719" y="2026294"/>
            <a:ext cx="6222796" cy="37380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8C4357B-49CB-8D6E-BD81-4EB3B75F4DE2}"/>
              </a:ext>
            </a:extLst>
          </p:cNvPr>
          <p:cNvSpPr txBox="1"/>
          <p:nvPr/>
        </p:nvSpPr>
        <p:spPr>
          <a:xfrm>
            <a:off x="3139123" y="1452737"/>
            <a:ext cx="6032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com </a:t>
            </a:r>
            <a:r>
              <a:rPr lang="en-US" sz="2400" i="1" dirty="0" err="1"/>
              <a:t>muitas</a:t>
            </a:r>
            <a:r>
              <a:rPr lang="en-US" sz="2400" i="1" dirty="0"/>
              <a:t> </a:t>
            </a:r>
            <a:r>
              <a:rPr lang="en-US" sz="2400" i="1" dirty="0" err="1"/>
              <a:t>atividades</a:t>
            </a:r>
            <a:r>
              <a:rPr lang="en-US" sz="2400" i="1" dirty="0"/>
              <a:t> que </a:t>
            </a:r>
            <a:r>
              <a:rPr lang="en-US" sz="2400" i="1" dirty="0" err="1"/>
              <a:t>usam</a:t>
            </a:r>
            <a:r>
              <a:rPr lang="en-US" sz="2400" i="1" dirty="0"/>
              <a:t> </a:t>
            </a:r>
            <a:r>
              <a:rPr lang="en-US" sz="2400" i="1" dirty="0" err="1"/>
              <a:t>água</a:t>
            </a:r>
            <a:r>
              <a:rPr lang="en-US" sz="2400" i="1" dirty="0"/>
              <a:t> ….</a:t>
            </a:r>
          </a:p>
        </p:txBody>
      </p:sp>
    </p:spTree>
    <p:extLst>
      <p:ext uri="{BB962C8B-B14F-4D97-AF65-F5344CB8AC3E}">
        <p14:creationId xmlns:p14="http://schemas.microsoft.com/office/powerpoint/2010/main" val="3988216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733" y="5606535"/>
            <a:ext cx="504268" cy="8563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3FD32C91-B159-A717-3EE2-26DF934CB9C1}"/>
              </a:ext>
            </a:extLst>
          </p:cNvPr>
          <p:cNvSpPr/>
          <p:nvPr/>
        </p:nvSpPr>
        <p:spPr>
          <a:xfrm>
            <a:off x="2623719" y="2026294"/>
            <a:ext cx="6222796" cy="3738084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E4C614-AF78-822A-867A-8157FC16A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noProof="0" dirty="0"/>
              <a:t>Segurança hídrica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5B272CB-5C45-D9B8-429A-965543699FC5}"/>
              </a:ext>
            </a:extLst>
          </p:cNvPr>
          <p:cNvSpPr txBox="1"/>
          <p:nvPr/>
        </p:nvSpPr>
        <p:spPr>
          <a:xfrm>
            <a:off x="464809" y="1081407"/>
            <a:ext cx="10697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Quando </a:t>
            </a:r>
            <a:r>
              <a:rPr lang="en-US" sz="2400" i="1" dirty="0" err="1"/>
              <a:t>temos</a:t>
            </a:r>
            <a:r>
              <a:rPr lang="en-US" sz="2400" i="1" dirty="0"/>
              <a:t> </a:t>
            </a:r>
            <a:r>
              <a:rPr lang="en-US" sz="2400" i="1" dirty="0" err="1"/>
              <a:t>água</a:t>
            </a:r>
            <a:r>
              <a:rPr lang="en-US" sz="2400" i="1" dirty="0"/>
              <a:t> </a:t>
            </a:r>
            <a:r>
              <a:rPr lang="en-US" sz="2400" i="1" dirty="0" err="1"/>
              <a:t>suficiente</a:t>
            </a:r>
            <a:r>
              <a:rPr lang="en-US" sz="2400" i="1" dirty="0"/>
              <a:t> para </a:t>
            </a:r>
            <a:r>
              <a:rPr lang="en-US" sz="2400" i="1" dirty="0" err="1"/>
              <a:t>garantir</a:t>
            </a:r>
            <a:r>
              <a:rPr lang="en-US" sz="2400" i="1" dirty="0"/>
              <a:t> </a:t>
            </a:r>
            <a:r>
              <a:rPr lang="en-US" sz="2400" i="1" dirty="0" err="1"/>
              <a:t>todas</a:t>
            </a:r>
            <a:r>
              <a:rPr lang="en-US" sz="2400" i="1" dirty="0"/>
              <a:t> as </a:t>
            </a:r>
            <a:r>
              <a:rPr lang="en-US" sz="2400" i="1" dirty="0" err="1"/>
              <a:t>necessidades</a:t>
            </a:r>
            <a:r>
              <a:rPr lang="en-US" sz="2400" i="1" dirty="0"/>
              <a:t> </a:t>
            </a:r>
            <a:r>
              <a:rPr lang="en-US" sz="2400" i="1" dirty="0" err="1"/>
              <a:t>básicas</a:t>
            </a:r>
            <a:r>
              <a:rPr lang="en-US" sz="2400" i="1" dirty="0"/>
              <a:t> 
o tempo </a:t>
            </a:r>
            <a:r>
              <a:rPr lang="en-US" sz="2400" i="1" dirty="0" err="1"/>
              <a:t>todo</a:t>
            </a:r>
            <a:r>
              <a:rPr lang="en-US" sz="2400" i="1" dirty="0"/>
              <a:t> e </a:t>
            </a:r>
            <a:r>
              <a:rPr lang="en-US" sz="2400" i="1" dirty="0" err="1"/>
              <a:t>em</a:t>
            </a:r>
            <a:r>
              <a:rPr lang="en-US" sz="2400" i="1" dirty="0"/>
              <a:t> </a:t>
            </a:r>
            <a:r>
              <a:rPr lang="en-US" sz="2400" i="1" dirty="0" err="1"/>
              <a:t>todos</a:t>
            </a:r>
            <a:r>
              <a:rPr lang="en-US" sz="2400" i="1" dirty="0"/>
              <a:t> </a:t>
            </a:r>
            <a:r>
              <a:rPr lang="en-US" sz="2400" i="1" dirty="0" err="1"/>
              <a:t>os</a:t>
            </a:r>
            <a:r>
              <a:rPr lang="en-US" sz="2400" i="1" dirty="0"/>
              <a:t> </a:t>
            </a:r>
            <a:r>
              <a:rPr lang="en-US" sz="2400" i="1" dirty="0" err="1"/>
              <a:t>lugares</a:t>
            </a:r>
            <a:endParaRPr lang="en-US" sz="2400" i="1" dirty="0"/>
          </a:p>
        </p:txBody>
      </p:sp>
      <p:pic>
        <p:nvPicPr>
          <p:cNvPr id="1026" name="Picture 2" descr="A Irrigação na Agricultura: Conheça os Benefícios! | AgroPós">
            <a:extLst>
              <a:ext uri="{FF2B5EF4-FFF2-40B4-BE49-F238E27FC236}">
                <a16:creationId xmlns:a16="http://schemas.microsoft.com/office/drawing/2014/main" id="{4A09F2E2-A54C-4C00-E401-9172E5F5C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2660" y="2062481"/>
            <a:ext cx="3085048" cy="230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dústria | FI Group Brasil">
            <a:extLst>
              <a:ext uri="{FF2B5EF4-FFF2-40B4-BE49-F238E27FC236}">
                <a16:creationId xmlns:a16="http://schemas.microsoft.com/office/drawing/2014/main" id="{6CF69123-A270-93FE-871F-513140BBE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3978" y="3624887"/>
            <a:ext cx="3132876" cy="208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A28A59C-13CD-3FD4-1850-E73D85BC73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34318" y="2057855"/>
            <a:ext cx="3169626" cy="202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io Preto (Distrito Federal) – Wikipédia, a enciclopédia livre">
            <a:extLst>
              <a:ext uri="{FF2B5EF4-FFF2-40B4-BE49-F238E27FC236}">
                <a16:creationId xmlns:a16="http://schemas.microsoft.com/office/drawing/2014/main" id="{0C39B5C2-12B3-95AC-971D-4D593BA1F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2660" y="4082285"/>
            <a:ext cx="3085048" cy="163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8B59EC2-D1FC-E548-5DD1-76FF606E9857}"/>
              </a:ext>
            </a:extLst>
          </p:cNvPr>
          <p:cNvSpPr txBox="1"/>
          <p:nvPr/>
        </p:nvSpPr>
        <p:spPr>
          <a:xfrm>
            <a:off x="3913858" y="6035769"/>
            <a:ext cx="4701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Alcançamos a segurança hídrica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62DCC87-B986-BD08-DA1C-43ADC0D8473B}"/>
              </a:ext>
            </a:extLst>
          </p:cNvPr>
          <p:cNvSpPr/>
          <p:nvPr/>
        </p:nvSpPr>
        <p:spPr>
          <a:xfrm>
            <a:off x="2614755" y="2003883"/>
            <a:ext cx="6222796" cy="3738084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129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A Irrigação na Agricultura: Conheça os Benefícios! | AgroPós">
            <a:extLst>
              <a:ext uri="{FF2B5EF4-FFF2-40B4-BE49-F238E27FC236}">
                <a16:creationId xmlns:a16="http://schemas.microsoft.com/office/drawing/2014/main" id="{BFBB8D77-0713-B950-C62D-0BECA5BBA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2660" y="2062481"/>
            <a:ext cx="3085048" cy="230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ndústria | FI Group Brasil">
            <a:extLst>
              <a:ext uri="{FF2B5EF4-FFF2-40B4-BE49-F238E27FC236}">
                <a16:creationId xmlns:a16="http://schemas.microsoft.com/office/drawing/2014/main" id="{4C549404-1793-AE56-9670-EE72DF7E2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3978" y="3624887"/>
            <a:ext cx="3132876" cy="208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8A37EAA5-8D9F-E8AB-A42B-4100CB9735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34318" y="2057855"/>
            <a:ext cx="3169626" cy="202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Rio Preto (Distrito Federal) – Wikipédia, a enciclopédia livre">
            <a:extLst>
              <a:ext uri="{FF2B5EF4-FFF2-40B4-BE49-F238E27FC236}">
                <a16:creationId xmlns:a16="http://schemas.microsoft.com/office/drawing/2014/main" id="{F6FFAD27-F389-C11A-80C1-CE5B43CC8E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2660" y="4082285"/>
            <a:ext cx="3085048" cy="163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Google Shape;138;p24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733" y="5606535"/>
            <a:ext cx="504268" cy="85631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Forma Livre 17">
            <a:extLst>
              <a:ext uri="{FF2B5EF4-FFF2-40B4-BE49-F238E27FC236}">
                <a16:creationId xmlns:a16="http://schemas.microsoft.com/office/drawing/2014/main" id="{AFBB0B81-AC39-0230-3F30-73EA7FB47AE4}"/>
              </a:ext>
            </a:extLst>
          </p:cNvPr>
          <p:cNvSpPr/>
          <p:nvPr/>
        </p:nvSpPr>
        <p:spPr>
          <a:xfrm>
            <a:off x="2623719" y="2018995"/>
            <a:ext cx="3199180" cy="3755136"/>
          </a:xfrm>
          <a:custGeom>
            <a:avLst/>
            <a:gdLst>
              <a:gd name="connsiteX0" fmla="*/ 1572768 w 2399385"/>
              <a:gd name="connsiteY0" fmla="*/ 0 h 2816352"/>
              <a:gd name="connsiteX1" fmla="*/ 1997049 w 2399385"/>
              <a:gd name="connsiteY1" fmla="*/ 1572768 h 2816352"/>
              <a:gd name="connsiteX2" fmla="*/ 2399385 w 2399385"/>
              <a:gd name="connsiteY2" fmla="*/ 2611527 h 2816352"/>
              <a:gd name="connsiteX3" fmla="*/ 2362809 w 2399385"/>
              <a:gd name="connsiteY3" fmla="*/ 2816352 h 2816352"/>
              <a:gd name="connsiteX4" fmla="*/ 0 w 2399385"/>
              <a:gd name="connsiteY4" fmla="*/ 2809037 h 2816352"/>
              <a:gd name="connsiteX5" fmla="*/ 7315 w 2399385"/>
              <a:gd name="connsiteY5" fmla="*/ 0 h 2816352"/>
              <a:gd name="connsiteX6" fmla="*/ 1572768 w 2399385"/>
              <a:gd name="connsiteY6" fmla="*/ 0 h 2816352"/>
              <a:gd name="connsiteX0" fmla="*/ 1572768 w 2399385"/>
              <a:gd name="connsiteY0" fmla="*/ 0 h 2816352"/>
              <a:gd name="connsiteX1" fmla="*/ 2011679 w 2399385"/>
              <a:gd name="connsiteY1" fmla="*/ 1580083 h 2816352"/>
              <a:gd name="connsiteX2" fmla="*/ 2399385 w 2399385"/>
              <a:gd name="connsiteY2" fmla="*/ 2611527 h 2816352"/>
              <a:gd name="connsiteX3" fmla="*/ 2362809 w 2399385"/>
              <a:gd name="connsiteY3" fmla="*/ 2816352 h 2816352"/>
              <a:gd name="connsiteX4" fmla="*/ 0 w 2399385"/>
              <a:gd name="connsiteY4" fmla="*/ 2809037 h 2816352"/>
              <a:gd name="connsiteX5" fmla="*/ 7315 w 2399385"/>
              <a:gd name="connsiteY5" fmla="*/ 0 h 2816352"/>
              <a:gd name="connsiteX6" fmla="*/ 1572768 w 2399385"/>
              <a:gd name="connsiteY6" fmla="*/ 0 h 2816352"/>
              <a:gd name="connsiteX0" fmla="*/ 1572768 w 2399385"/>
              <a:gd name="connsiteY0" fmla="*/ 0 h 2816352"/>
              <a:gd name="connsiteX1" fmla="*/ 2033625 w 2399385"/>
              <a:gd name="connsiteY1" fmla="*/ 1572768 h 2816352"/>
              <a:gd name="connsiteX2" fmla="*/ 2399385 w 2399385"/>
              <a:gd name="connsiteY2" fmla="*/ 2611527 h 2816352"/>
              <a:gd name="connsiteX3" fmla="*/ 2362809 w 2399385"/>
              <a:gd name="connsiteY3" fmla="*/ 2816352 h 2816352"/>
              <a:gd name="connsiteX4" fmla="*/ 0 w 2399385"/>
              <a:gd name="connsiteY4" fmla="*/ 2809037 h 2816352"/>
              <a:gd name="connsiteX5" fmla="*/ 7315 w 2399385"/>
              <a:gd name="connsiteY5" fmla="*/ 0 h 2816352"/>
              <a:gd name="connsiteX6" fmla="*/ 1572768 w 2399385"/>
              <a:gd name="connsiteY6" fmla="*/ 0 h 281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9385" h="2816352">
                <a:moveTo>
                  <a:pt x="1572768" y="0"/>
                </a:moveTo>
                <a:lnTo>
                  <a:pt x="2033625" y="1572768"/>
                </a:lnTo>
                <a:lnTo>
                  <a:pt x="2399385" y="2611527"/>
                </a:lnTo>
                <a:lnTo>
                  <a:pt x="2362809" y="2816352"/>
                </a:lnTo>
                <a:lnTo>
                  <a:pt x="0" y="2809037"/>
                </a:lnTo>
                <a:cubicBezTo>
                  <a:pt x="2438" y="1872691"/>
                  <a:pt x="4877" y="936346"/>
                  <a:pt x="7315" y="0"/>
                </a:cubicBezTo>
                <a:lnTo>
                  <a:pt x="1572768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E4C614-AF78-822A-867A-8157FC16A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956" y="337169"/>
            <a:ext cx="10829516" cy="592337"/>
          </a:xfrm>
        </p:spPr>
        <p:txBody>
          <a:bodyPr>
            <a:noAutofit/>
          </a:bodyPr>
          <a:lstStyle/>
          <a:p>
            <a:r>
              <a:rPr lang="pt-BR" b="0" noProof="0" dirty="0"/>
              <a:t>Segurança hídrica: quando 3 características que ocorrem </a:t>
            </a:r>
            <a:r>
              <a:rPr lang="pt-BR" b="0" noProof="0" dirty="0" err="1"/>
              <a:t>sincronicamenente</a:t>
            </a:r>
            <a:endParaRPr lang="pt-BR" b="0" noProof="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9C51C35-2058-40D1-9CA1-FCD7D0649DAC}"/>
              </a:ext>
            </a:extLst>
          </p:cNvPr>
          <p:cNvSpPr txBox="1"/>
          <p:nvPr/>
        </p:nvSpPr>
        <p:spPr>
          <a:xfrm>
            <a:off x="2935877" y="3429000"/>
            <a:ext cx="2129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Disponíbilidade</a:t>
            </a:r>
            <a:r>
              <a:rPr lang="en-US" sz="2000" dirty="0"/>
              <a:t> de </a:t>
            </a:r>
            <a:r>
              <a:rPr lang="en-US" sz="2000" dirty="0" err="1"/>
              <a:t>águas</a:t>
            </a:r>
            <a:endParaRPr lang="en-US" sz="20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FD32C91-B159-A717-3EE2-26DF934CB9C1}"/>
              </a:ext>
            </a:extLst>
          </p:cNvPr>
          <p:cNvSpPr/>
          <p:nvPr/>
        </p:nvSpPr>
        <p:spPr>
          <a:xfrm>
            <a:off x="2623719" y="2026294"/>
            <a:ext cx="6222796" cy="3738084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RegularSeed_2SEEDS">
      <a:dk1>
        <a:srgbClr val="000000"/>
      </a:dk1>
      <a:lt1>
        <a:srgbClr val="FFFFFF"/>
      </a:lt1>
      <a:dk2>
        <a:srgbClr val="1F2D36"/>
      </a:dk2>
      <a:lt2>
        <a:srgbClr val="E2E5E8"/>
      </a:lt2>
      <a:accent1>
        <a:srgbClr val="B1793B"/>
      </a:accent1>
      <a:accent2>
        <a:srgbClr val="C35A4D"/>
      </a:accent2>
      <a:accent3>
        <a:srgbClr val="A9A342"/>
      </a:accent3>
      <a:accent4>
        <a:srgbClr val="3BB1AE"/>
      </a:accent4>
      <a:accent5>
        <a:srgbClr val="4D95C3"/>
      </a:accent5>
      <a:accent6>
        <a:srgbClr val="3B52B1"/>
      </a:accent6>
      <a:hlink>
        <a:srgbClr val="3F7CBF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1_AccentBoxVTI">
  <a:themeElements>
    <a:clrScheme name="AnalogousFromLightSeedRightStep">
      <a:dk1>
        <a:srgbClr val="000000"/>
      </a:dk1>
      <a:lt1>
        <a:srgbClr val="FFFFFF"/>
      </a:lt1>
      <a:dk2>
        <a:srgbClr val="243941"/>
      </a:dk2>
      <a:lt2>
        <a:srgbClr val="E2E5E8"/>
      </a:lt2>
      <a:accent1>
        <a:srgbClr val="B99C7D"/>
      </a:accent1>
      <a:accent2>
        <a:srgbClr val="A6A371"/>
      </a:accent2>
      <a:accent3>
        <a:srgbClr val="97A67E"/>
      </a:accent3>
      <a:accent4>
        <a:srgbClr val="82AD76"/>
      </a:accent4>
      <a:accent5>
        <a:srgbClr val="82AB8A"/>
      </a:accent5>
      <a:accent6>
        <a:srgbClr val="76AD98"/>
      </a:accent6>
      <a:hlink>
        <a:srgbClr val="6183AA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3.xml><?xml version="1.0" encoding="utf-8"?>
<a:theme xmlns:a="http://schemas.openxmlformats.org/drawingml/2006/main" name="4_AccentBoxVTI">
  <a:themeElements>
    <a:clrScheme name="AnalogousFromRegularSeed_2SEEDS">
      <a:dk1>
        <a:srgbClr val="000000"/>
      </a:dk1>
      <a:lt1>
        <a:srgbClr val="FFFFFF"/>
      </a:lt1>
      <a:dk2>
        <a:srgbClr val="1F2D36"/>
      </a:dk2>
      <a:lt2>
        <a:srgbClr val="E2E5E8"/>
      </a:lt2>
      <a:accent1>
        <a:srgbClr val="B1793B"/>
      </a:accent1>
      <a:accent2>
        <a:srgbClr val="C35A4D"/>
      </a:accent2>
      <a:accent3>
        <a:srgbClr val="A9A342"/>
      </a:accent3>
      <a:accent4>
        <a:srgbClr val="3BB1AE"/>
      </a:accent4>
      <a:accent5>
        <a:srgbClr val="4D95C3"/>
      </a:accent5>
      <a:accent6>
        <a:srgbClr val="3B52B1"/>
      </a:accent6>
      <a:hlink>
        <a:srgbClr val="3F7CBF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7677</TotalTime>
  <Words>699</Words>
  <Application>Microsoft Macintosh PowerPoint</Application>
  <PresentationFormat>Widescreen</PresentationFormat>
  <Paragraphs>68</Paragraphs>
  <Slides>18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18</vt:i4>
      </vt:variant>
    </vt:vector>
  </HeadingPairs>
  <TitlesOfParts>
    <vt:vector size="27" baseType="lpstr">
      <vt:lpstr>Arial</vt:lpstr>
      <vt:lpstr>Avenir Next LT Pro</vt:lpstr>
      <vt:lpstr>Calibri</vt:lpstr>
      <vt:lpstr>Neue Haas Grotesk Text Pro</vt:lpstr>
      <vt:lpstr>Tw Cen MT</vt:lpstr>
      <vt:lpstr>Wingdings 2</vt:lpstr>
      <vt:lpstr>AccentBoxVTI</vt:lpstr>
      <vt:lpstr>1_AccentBoxVTI</vt:lpstr>
      <vt:lpstr>4_AccentBoxVTI</vt:lpstr>
      <vt:lpstr>Tornando Bauru uma cidade com águas inteligentes</vt:lpstr>
      <vt:lpstr>Segurança hídrica</vt:lpstr>
      <vt:lpstr>Segurança hídrica</vt:lpstr>
      <vt:lpstr>Segurança hídrica</vt:lpstr>
      <vt:lpstr>Segurança hídrica</vt:lpstr>
      <vt:lpstr>Segurança hídrica</vt:lpstr>
      <vt:lpstr>Segurança hídrica</vt:lpstr>
      <vt:lpstr>Segurança hídrica</vt:lpstr>
      <vt:lpstr>Segurança hídrica: quando 3 características que ocorrem sincronicamenente</vt:lpstr>
      <vt:lpstr>Segurança hídrica: quando 3 características que ocorrem sincronicamenente</vt:lpstr>
      <vt:lpstr>Segurança hídrica: quando 3 características que ocorrem sincronicamenente</vt:lpstr>
      <vt:lpstr>Escassez de água</vt:lpstr>
      <vt:lpstr>Estratégias para aumentar a segurança hídrica: disponibilidade hídrica</vt:lpstr>
      <vt:lpstr>Estratégia para aumentar a segurança hídrica: infraestrutura hídrica</vt:lpstr>
      <vt:lpstr>Estratégias para aumentar a segurança hídrica: gestão integrada dos recursos hídricos com foco nas águas subterrâneas</vt:lpstr>
      <vt:lpstr>Apresentação do PowerPoint</vt:lpstr>
      <vt:lpstr>Mensagens finais
</vt:lpstr>
      <vt:lpstr>  Ricardo Hirata   Professor   CEPAS|USP   Universidade de São Paulo   rhirata@usp.br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Groundwater: bring resilience to tackle Global Climate Change problems in cities</dc:title>
  <dc:creator>Ricardo Cesar Aoki Hirata</dc:creator>
  <cp:lastModifiedBy>RH</cp:lastModifiedBy>
  <cp:revision>261</cp:revision>
  <cp:lastPrinted>2022-02-08T12:44:24Z</cp:lastPrinted>
  <dcterms:created xsi:type="dcterms:W3CDTF">2020-12-10T19:52:59Z</dcterms:created>
  <dcterms:modified xsi:type="dcterms:W3CDTF">2025-03-20T09:43:37Z</dcterms:modified>
</cp:coreProperties>
</file>