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27" r:id="rId2"/>
  </p:sldMasterIdLst>
  <p:sldIdLst>
    <p:sldId id="256" r:id="rId3"/>
    <p:sldId id="305" r:id="rId4"/>
    <p:sldId id="306" r:id="rId5"/>
    <p:sldId id="324" r:id="rId6"/>
    <p:sldId id="327" r:id="rId7"/>
    <p:sldId id="328" r:id="rId8"/>
    <p:sldId id="329" r:id="rId9"/>
    <p:sldId id="270" r:id="rId10"/>
    <p:sldId id="265" r:id="rId11"/>
    <p:sldId id="425" r:id="rId12"/>
    <p:sldId id="322" r:id="rId13"/>
    <p:sldId id="258" r:id="rId14"/>
    <p:sldId id="261" r:id="rId15"/>
    <p:sldId id="262" r:id="rId16"/>
    <p:sldId id="325" r:id="rId17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858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50F9C-5E6C-4FC3-8F26-20143CF660A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6FCC1B62-B520-4E2D-8168-659CAFC7FD95}">
      <dgm:prSet phldrT="[Texto]" custT="1"/>
      <dgm:spPr/>
      <dgm:t>
        <a:bodyPr/>
        <a:lstStyle/>
        <a:p>
          <a:r>
            <a:rPr lang="es-UY" sz="1200" noProof="0" dirty="0">
              <a:latin typeface="Montserrat" pitchFamily="2" charset="0"/>
            </a:rPr>
            <a:t>Comienzan las actividades para la presentación de un nuevo proyecto</a:t>
          </a:r>
        </a:p>
      </dgm:t>
    </dgm:pt>
    <dgm:pt modelId="{00713364-C406-4397-8AAF-6ADCAEABE83A}" type="parTrans" cxnId="{FC310CF0-A6BA-4752-8F40-360BA04971B1}">
      <dgm:prSet/>
      <dgm:spPr/>
      <dgm:t>
        <a:bodyPr/>
        <a:lstStyle/>
        <a:p>
          <a:endParaRPr lang="es-UY"/>
        </a:p>
      </dgm:t>
    </dgm:pt>
    <dgm:pt modelId="{1841B6AA-4A86-4E58-A25C-4AA9C7B77033}" type="sibTrans" cxnId="{FC310CF0-A6BA-4752-8F40-360BA04971B1}">
      <dgm:prSet/>
      <dgm:spPr/>
      <dgm:t>
        <a:bodyPr/>
        <a:lstStyle/>
        <a:p>
          <a:endParaRPr lang="es-UY"/>
        </a:p>
      </dgm:t>
    </dgm:pt>
    <dgm:pt modelId="{E2097CD9-49E7-4119-9889-FE0723615735}">
      <dgm:prSet phldrT="[Texto]" custT="1"/>
      <dgm:spPr/>
      <dgm:t>
        <a:bodyPr/>
        <a:lstStyle/>
        <a:p>
          <a:r>
            <a:rPr lang="es-UY" sz="1200" kern="1200" noProof="0" dirty="0">
              <a:latin typeface="Montserrat" pitchFamily="2" charset="0"/>
            </a:rPr>
            <a:t>Finaliza proceso de ratificación del Acuerdo Guaraní</a:t>
          </a:r>
          <a:endParaRPr lang="es-UY" sz="1200" kern="1200" noProof="0" dirty="0">
            <a:solidFill>
              <a:prstClr val="black"/>
            </a:solidFill>
            <a:latin typeface="Montserrat" pitchFamily="2" charset="0"/>
            <a:ea typeface="+mn-ea"/>
            <a:cs typeface="+mn-cs"/>
          </a:endParaRPr>
        </a:p>
      </dgm:t>
    </dgm:pt>
    <dgm:pt modelId="{6227EE45-A682-4891-AFC2-1C884701021F}" type="parTrans" cxnId="{CCF744E6-93F9-48B4-BFAE-C9BB4522007C}">
      <dgm:prSet/>
      <dgm:spPr/>
      <dgm:t>
        <a:bodyPr/>
        <a:lstStyle/>
        <a:p>
          <a:endParaRPr lang="es-UY"/>
        </a:p>
      </dgm:t>
    </dgm:pt>
    <dgm:pt modelId="{1378B443-D994-4E6A-85B6-6B25F4B315AB}" type="sibTrans" cxnId="{CCF744E6-93F9-48B4-BFAE-C9BB4522007C}">
      <dgm:prSet/>
      <dgm:spPr/>
      <dgm:t>
        <a:bodyPr/>
        <a:lstStyle/>
        <a:p>
          <a:endParaRPr lang="es-UY"/>
        </a:p>
      </dgm:t>
    </dgm:pt>
    <dgm:pt modelId="{E0E6CD2B-A0A5-4A1D-B6F1-6D3EFF816C61}">
      <dgm:prSet phldrT="[Texto]" custT="1"/>
      <dgm:spPr/>
      <dgm:t>
        <a:bodyPr/>
        <a:lstStyle/>
        <a:p>
          <a:r>
            <a:rPr lang="es-UY" sz="9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El GEF aprueba el Proyecto: "IMPLEMENTACIÓN DEL PROGRAMA DE ACCIÓN ESTRATÉGICA DEL ACUÍFERO GUARANÍ: Facilitando acciones regionales"</a:t>
          </a:r>
        </a:p>
      </dgm:t>
    </dgm:pt>
    <dgm:pt modelId="{EC136CA8-5879-401F-BA63-86C2D667023A}" type="parTrans" cxnId="{7B5B47C4-B63F-45E7-A529-6F51546BD702}">
      <dgm:prSet/>
      <dgm:spPr/>
      <dgm:t>
        <a:bodyPr/>
        <a:lstStyle/>
        <a:p>
          <a:endParaRPr lang="es-UY"/>
        </a:p>
      </dgm:t>
    </dgm:pt>
    <dgm:pt modelId="{076D455E-05BD-43CD-B7A3-4E39C3799D02}" type="sibTrans" cxnId="{7B5B47C4-B63F-45E7-A529-6F51546BD702}">
      <dgm:prSet/>
      <dgm:spPr/>
      <dgm:t>
        <a:bodyPr/>
        <a:lstStyle/>
        <a:p>
          <a:endParaRPr lang="es-UY"/>
        </a:p>
      </dgm:t>
    </dgm:pt>
    <dgm:pt modelId="{6DE1F495-9B18-41E8-81D1-5FF87C7E98E8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Entra en vigor el Acuerdo Guaraní</a:t>
          </a:r>
        </a:p>
      </dgm:t>
    </dgm:pt>
    <dgm:pt modelId="{53D7D0EF-DC12-4771-A81A-E3A73C44EEA6}" type="parTrans" cxnId="{D2170C49-9DCF-491E-8052-668651150937}">
      <dgm:prSet/>
      <dgm:spPr/>
      <dgm:t>
        <a:bodyPr/>
        <a:lstStyle/>
        <a:p>
          <a:endParaRPr lang="es-UY"/>
        </a:p>
      </dgm:t>
    </dgm:pt>
    <dgm:pt modelId="{B9BD97E7-81E4-40E9-A086-E02EA4FB4459}" type="sibTrans" cxnId="{D2170C49-9DCF-491E-8052-668651150937}">
      <dgm:prSet/>
      <dgm:spPr/>
      <dgm:t>
        <a:bodyPr/>
        <a:lstStyle/>
        <a:p>
          <a:endParaRPr lang="es-UY"/>
        </a:p>
      </dgm:t>
    </dgm:pt>
    <dgm:pt modelId="{F73E75BE-31F6-4000-9B47-7367A1122D93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Ejecución del 
Proyecto Guaraní II</a:t>
          </a:r>
        </a:p>
      </dgm:t>
    </dgm:pt>
    <dgm:pt modelId="{E7B65EC2-3DEF-4259-B76B-62305F05F666}" type="parTrans" cxnId="{72327F86-9472-4516-BA6E-519E7D9F1559}">
      <dgm:prSet/>
      <dgm:spPr/>
      <dgm:t>
        <a:bodyPr/>
        <a:lstStyle/>
        <a:p>
          <a:endParaRPr lang="es-UY"/>
        </a:p>
      </dgm:t>
    </dgm:pt>
    <dgm:pt modelId="{5BDB935F-9B1B-4E0F-8743-081C0EA96885}" type="sibTrans" cxnId="{72327F86-9472-4516-BA6E-519E7D9F1559}">
      <dgm:prSet/>
      <dgm:spPr/>
      <dgm:t>
        <a:bodyPr/>
        <a:lstStyle/>
        <a:p>
          <a:endParaRPr lang="es-UY"/>
        </a:p>
      </dgm:t>
    </dgm:pt>
    <dgm:pt modelId="{908DEBEE-1DA9-4043-9698-332E7DC8C9F6}" type="pres">
      <dgm:prSet presAssocID="{2E650F9C-5E6C-4FC3-8F26-20143CF660AC}" presName="Name0" presStyleCnt="0">
        <dgm:presLayoutVars>
          <dgm:dir/>
          <dgm:resizeHandles val="exact"/>
        </dgm:presLayoutVars>
      </dgm:prSet>
      <dgm:spPr/>
    </dgm:pt>
    <dgm:pt modelId="{743738DC-7AFD-4DBC-8959-36B6BEA611B1}" type="pres">
      <dgm:prSet presAssocID="{6FCC1B62-B520-4E2D-8168-659CAFC7FD95}" presName="Name5" presStyleLbl="vennNode1" presStyleIdx="0" presStyleCnt="5">
        <dgm:presLayoutVars>
          <dgm:bulletEnabled val="1"/>
        </dgm:presLayoutVars>
      </dgm:prSet>
      <dgm:spPr/>
    </dgm:pt>
    <dgm:pt modelId="{F6029E3A-77A8-4C0A-A898-47E01DC8F5BD}" type="pres">
      <dgm:prSet presAssocID="{1841B6AA-4A86-4E58-A25C-4AA9C7B77033}" presName="space" presStyleCnt="0"/>
      <dgm:spPr/>
    </dgm:pt>
    <dgm:pt modelId="{A2BE9BF9-8E64-4AB4-B939-737E0A0E0E8C}" type="pres">
      <dgm:prSet presAssocID="{E2097CD9-49E7-4119-9889-FE0723615735}" presName="Name5" presStyleLbl="vennNode1" presStyleIdx="1" presStyleCnt="5">
        <dgm:presLayoutVars>
          <dgm:bulletEnabled val="1"/>
        </dgm:presLayoutVars>
      </dgm:prSet>
      <dgm:spPr/>
    </dgm:pt>
    <dgm:pt modelId="{94993DD6-30E4-433D-A41F-CF791EFED0C5}" type="pres">
      <dgm:prSet presAssocID="{1378B443-D994-4E6A-85B6-6B25F4B315AB}" presName="space" presStyleCnt="0"/>
      <dgm:spPr/>
    </dgm:pt>
    <dgm:pt modelId="{1B2BED8B-D425-4A15-AF2F-797DFAA73CF8}" type="pres">
      <dgm:prSet presAssocID="{E0E6CD2B-A0A5-4A1D-B6F1-6D3EFF816C61}" presName="Name5" presStyleLbl="vennNode1" presStyleIdx="2" presStyleCnt="5">
        <dgm:presLayoutVars>
          <dgm:bulletEnabled val="1"/>
        </dgm:presLayoutVars>
      </dgm:prSet>
      <dgm:spPr/>
    </dgm:pt>
    <dgm:pt modelId="{023F4762-8F72-4021-A369-999D5D6F5EB1}" type="pres">
      <dgm:prSet presAssocID="{076D455E-05BD-43CD-B7A3-4E39C3799D02}" presName="space" presStyleCnt="0"/>
      <dgm:spPr/>
    </dgm:pt>
    <dgm:pt modelId="{E5DA53BC-9070-44BC-BBD9-23032BBA5155}" type="pres">
      <dgm:prSet presAssocID="{6DE1F495-9B18-41E8-81D1-5FF87C7E98E8}" presName="Name5" presStyleLbl="vennNode1" presStyleIdx="3" presStyleCnt="5">
        <dgm:presLayoutVars>
          <dgm:bulletEnabled val="1"/>
        </dgm:presLayoutVars>
      </dgm:prSet>
      <dgm:spPr/>
    </dgm:pt>
    <dgm:pt modelId="{568561B3-DF59-4926-ADE6-8C155AEE5238}" type="pres">
      <dgm:prSet presAssocID="{B9BD97E7-81E4-40E9-A086-E02EA4FB4459}" presName="space" presStyleCnt="0"/>
      <dgm:spPr/>
    </dgm:pt>
    <dgm:pt modelId="{2C8BFC8B-4D53-411D-B350-A7A22273D170}" type="pres">
      <dgm:prSet presAssocID="{F73E75BE-31F6-4000-9B47-7367A1122D93}" presName="Name5" presStyleLbl="vennNode1" presStyleIdx="4" presStyleCnt="5" custLinFactNeighborX="3919" custLinFactNeighborY="482">
        <dgm:presLayoutVars>
          <dgm:bulletEnabled val="1"/>
        </dgm:presLayoutVars>
      </dgm:prSet>
      <dgm:spPr/>
    </dgm:pt>
  </dgm:ptLst>
  <dgm:cxnLst>
    <dgm:cxn modelId="{8E70123B-90C2-48AB-82AE-6FF5230E4F3B}" type="presOf" srcId="{F73E75BE-31F6-4000-9B47-7367A1122D93}" destId="{2C8BFC8B-4D53-411D-B350-A7A22273D170}" srcOrd="0" destOrd="0" presId="urn:microsoft.com/office/officeart/2005/8/layout/venn3"/>
    <dgm:cxn modelId="{2B32775E-FD39-48E6-86E2-01A19523D7ED}" type="presOf" srcId="{6FCC1B62-B520-4E2D-8168-659CAFC7FD95}" destId="{743738DC-7AFD-4DBC-8959-36B6BEA611B1}" srcOrd="0" destOrd="0" presId="urn:microsoft.com/office/officeart/2005/8/layout/venn3"/>
    <dgm:cxn modelId="{D2170C49-9DCF-491E-8052-668651150937}" srcId="{2E650F9C-5E6C-4FC3-8F26-20143CF660AC}" destId="{6DE1F495-9B18-41E8-81D1-5FF87C7E98E8}" srcOrd="3" destOrd="0" parTransId="{53D7D0EF-DC12-4771-A81A-E3A73C44EEA6}" sibTransId="{B9BD97E7-81E4-40E9-A086-E02EA4FB4459}"/>
    <dgm:cxn modelId="{73EBAE70-987F-4C3C-B4CF-DFC7B967E013}" type="presOf" srcId="{E0E6CD2B-A0A5-4A1D-B6F1-6D3EFF816C61}" destId="{1B2BED8B-D425-4A15-AF2F-797DFAA73CF8}" srcOrd="0" destOrd="0" presId="urn:microsoft.com/office/officeart/2005/8/layout/venn3"/>
    <dgm:cxn modelId="{1A7F1655-1474-4642-B2E6-9F4242CCCA58}" type="presOf" srcId="{6DE1F495-9B18-41E8-81D1-5FF87C7E98E8}" destId="{E5DA53BC-9070-44BC-BBD9-23032BBA5155}" srcOrd="0" destOrd="0" presId="urn:microsoft.com/office/officeart/2005/8/layout/venn3"/>
    <dgm:cxn modelId="{72327F86-9472-4516-BA6E-519E7D9F1559}" srcId="{2E650F9C-5E6C-4FC3-8F26-20143CF660AC}" destId="{F73E75BE-31F6-4000-9B47-7367A1122D93}" srcOrd="4" destOrd="0" parTransId="{E7B65EC2-3DEF-4259-B76B-62305F05F666}" sibTransId="{5BDB935F-9B1B-4E0F-8743-081C0EA96885}"/>
    <dgm:cxn modelId="{08D8279B-9E27-41DE-A3D0-8F3F10208C8F}" type="presOf" srcId="{E2097CD9-49E7-4119-9889-FE0723615735}" destId="{A2BE9BF9-8E64-4AB4-B939-737E0A0E0E8C}" srcOrd="0" destOrd="0" presId="urn:microsoft.com/office/officeart/2005/8/layout/venn3"/>
    <dgm:cxn modelId="{7B5B47C4-B63F-45E7-A529-6F51546BD702}" srcId="{2E650F9C-5E6C-4FC3-8F26-20143CF660AC}" destId="{E0E6CD2B-A0A5-4A1D-B6F1-6D3EFF816C61}" srcOrd="2" destOrd="0" parTransId="{EC136CA8-5879-401F-BA63-86C2D667023A}" sibTransId="{076D455E-05BD-43CD-B7A3-4E39C3799D02}"/>
    <dgm:cxn modelId="{2F344FC5-633C-4557-B876-7E2704F66632}" type="presOf" srcId="{2E650F9C-5E6C-4FC3-8F26-20143CF660AC}" destId="{908DEBEE-1DA9-4043-9698-332E7DC8C9F6}" srcOrd="0" destOrd="0" presId="urn:microsoft.com/office/officeart/2005/8/layout/venn3"/>
    <dgm:cxn modelId="{CCF744E6-93F9-48B4-BFAE-C9BB4522007C}" srcId="{2E650F9C-5E6C-4FC3-8F26-20143CF660AC}" destId="{E2097CD9-49E7-4119-9889-FE0723615735}" srcOrd="1" destOrd="0" parTransId="{6227EE45-A682-4891-AFC2-1C884701021F}" sibTransId="{1378B443-D994-4E6A-85B6-6B25F4B315AB}"/>
    <dgm:cxn modelId="{FC310CF0-A6BA-4752-8F40-360BA04971B1}" srcId="{2E650F9C-5E6C-4FC3-8F26-20143CF660AC}" destId="{6FCC1B62-B520-4E2D-8168-659CAFC7FD95}" srcOrd="0" destOrd="0" parTransId="{00713364-C406-4397-8AAF-6ADCAEABE83A}" sibTransId="{1841B6AA-4A86-4E58-A25C-4AA9C7B77033}"/>
    <dgm:cxn modelId="{EDA40A68-659C-4871-83B8-43959C804665}" type="presParOf" srcId="{908DEBEE-1DA9-4043-9698-332E7DC8C9F6}" destId="{743738DC-7AFD-4DBC-8959-36B6BEA611B1}" srcOrd="0" destOrd="0" presId="urn:microsoft.com/office/officeart/2005/8/layout/venn3"/>
    <dgm:cxn modelId="{67B1860F-8891-48A7-A4C3-9FE9B1716C28}" type="presParOf" srcId="{908DEBEE-1DA9-4043-9698-332E7DC8C9F6}" destId="{F6029E3A-77A8-4C0A-A898-47E01DC8F5BD}" srcOrd="1" destOrd="0" presId="urn:microsoft.com/office/officeart/2005/8/layout/venn3"/>
    <dgm:cxn modelId="{1292CF03-6EDD-496C-9127-BCCD8EC46E9C}" type="presParOf" srcId="{908DEBEE-1DA9-4043-9698-332E7DC8C9F6}" destId="{A2BE9BF9-8E64-4AB4-B939-737E0A0E0E8C}" srcOrd="2" destOrd="0" presId="urn:microsoft.com/office/officeart/2005/8/layout/venn3"/>
    <dgm:cxn modelId="{8E71D06B-BF73-47FB-A881-61F3112C663F}" type="presParOf" srcId="{908DEBEE-1DA9-4043-9698-332E7DC8C9F6}" destId="{94993DD6-30E4-433D-A41F-CF791EFED0C5}" srcOrd="3" destOrd="0" presId="urn:microsoft.com/office/officeart/2005/8/layout/venn3"/>
    <dgm:cxn modelId="{EEC1FD39-0ACD-445E-B2E4-CD4B7A5A1A0B}" type="presParOf" srcId="{908DEBEE-1DA9-4043-9698-332E7DC8C9F6}" destId="{1B2BED8B-D425-4A15-AF2F-797DFAA73CF8}" srcOrd="4" destOrd="0" presId="urn:microsoft.com/office/officeart/2005/8/layout/venn3"/>
    <dgm:cxn modelId="{22EEFCD9-6122-4F4A-B277-3CA456B19BF7}" type="presParOf" srcId="{908DEBEE-1DA9-4043-9698-332E7DC8C9F6}" destId="{023F4762-8F72-4021-A369-999D5D6F5EB1}" srcOrd="5" destOrd="0" presId="urn:microsoft.com/office/officeart/2005/8/layout/venn3"/>
    <dgm:cxn modelId="{7A3D029C-93F1-4BDC-8653-AA338EC7F98A}" type="presParOf" srcId="{908DEBEE-1DA9-4043-9698-332E7DC8C9F6}" destId="{E5DA53BC-9070-44BC-BBD9-23032BBA5155}" srcOrd="6" destOrd="0" presId="urn:microsoft.com/office/officeart/2005/8/layout/venn3"/>
    <dgm:cxn modelId="{0323251D-B45E-4954-A761-B78595971500}" type="presParOf" srcId="{908DEBEE-1DA9-4043-9698-332E7DC8C9F6}" destId="{568561B3-DF59-4926-ADE6-8C155AEE5238}" srcOrd="7" destOrd="0" presId="urn:microsoft.com/office/officeart/2005/8/layout/venn3"/>
    <dgm:cxn modelId="{36C78DC8-9AEE-413F-8203-4DAA838F01ED}" type="presParOf" srcId="{908DEBEE-1DA9-4043-9698-332E7DC8C9F6}" destId="{2C8BFC8B-4D53-411D-B350-A7A22273D170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50F9C-5E6C-4FC3-8F26-20143CF660A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6FCC1B62-B520-4E2D-8168-659CAFC7FD95}">
      <dgm:prSet phldrT="[Texto]" custT="1"/>
      <dgm:spPr/>
      <dgm:t>
        <a:bodyPr/>
        <a:lstStyle/>
        <a:p>
          <a:r>
            <a:rPr lang="es-UY" sz="1200" noProof="0" dirty="0">
              <a:latin typeface="Montserrat" pitchFamily="2" charset="0"/>
            </a:rPr>
            <a:t>Iniciativas dispersas intentaron capturar el conocimiento geológico e hidrogeológico del acuífero y su dinámica de circulación</a:t>
          </a:r>
        </a:p>
      </dgm:t>
    </dgm:pt>
    <dgm:pt modelId="{00713364-C406-4397-8AAF-6ADCAEABE83A}" type="parTrans" cxnId="{FC310CF0-A6BA-4752-8F40-360BA04971B1}">
      <dgm:prSet/>
      <dgm:spPr/>
      <dgm:t>
        <a:bodyPr/>
        <a:lstStyle/>
        <a:p>
          <a:endParaRPr lang="es-UY"/>
        </a:p>
      </dgm:t>
    </dgm:pt>
    <dgm:pt modelId="{1841B6AA-4A86-4E58-A25C-4AA9C7B77033}" type="sibTrans" cxnId="{FC310CF0-A6BA-4752-8F40-360BA04971B1}">
      <dgm:prSet/>
      <dgm:spPr/>
      <dgm:t>
        <a:bodyPr/>
        <a:lstStyle/>
        <a:p>
          <a:endParaRPr lang="es-UY"/>
        </a:p>
      </dgm:t>
    </dgm:pt>
    <dgm:pt modelId="{9D64A496-39C9-4466-A0CA-F2B8B9AE5B94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Desarrollo de la propuesta de proyecto.</a:t>
          </a:r>
        </a:p>
      </dgm:t>
    </dgm:pt>
    <dgm:pt modelId="{4FE2A956-E568-40C0-B4F1-D7D889E60390}" type="parTrans" cxnId="{D4A204DA-94E9-4B24-B3F1-9DDFB70A851C}">
      <dgm:prSet/>
      <dgm:spPr/>
      <dgm:t>
        <a:bodyPr/>
        <a:lstStyle/>
        <a:p>
          <a:endParaRPr lang="es-UY"/>
        </a:p>
      </dgm:t>
    </dgm:pt>
    <dgm:pt modelId="{97438DA4-267A-4928-8450-3D1CFE4804FA}" type="sibTrans" cxnId="{D4A204DA-94E9-4B24-B3F1-9DDFB70A851C}">
      <dgm:prSet/>
      <dgm:spPr/>
      <dgm:t>
        <a:bodyPr/>
        <a:lstStyle/>
        <a:p>
          <a:endParaRPr lang="es-UY"/>
        </a:p>
      </dgm:t>
    </dgm:pt>
    <dgm:pt modelId="{E2097CD9-49E7-4119-9889-FE0723615735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Proyecto de Protección Ambiental y Desarrollo Sostenible del Sistema Acuífero Guaraní (PSAG),</a:t>
          </a:r>
        </a:p>
      </dgm:t>
    </dgm:pt>
    <dgm:pt modelId="{6227EE45-A682-4891-AFC2-1C884701021F}" type="parTrans" cxnId="{CCF744E6-93F9-48B4-BFAE-C9BB4522007C}">
      <dgm:prSet/>
      <dgm:spPr/>
      <dgm:t>
        <a:bodyPr/>
        <a:lstStyle/>
        <a:p>
          <a:endParaRPr lang="es-UY"/>
        </a:p>
      </dgm:t>
    </dgm:pt>
    <dgm:pt modelId="{1378B443-D994-4E6A-85B6-6B25F4B315AB}" type="sibTrans" cxnId="{CCF744E6-93F9-48B4-BFAE-C9BB4522007C}">
      <dgm:prSet/>
      <dgm:spPr/>
      <dgm:t>
        <a:bodyPr/>
        <a:lstStyle/>
        <a:p>
          <a:endParaRPr lang="es-UY"/>
        </a:p>
      </dgm:t>
    </dgm:pt>
    <dgm:pt modelId="{E0E6CD2B-A0A5-4A1D-B6F1-6D3EFF816C61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Acuerdo sobre el Acuífero Guaraní</a:t>
          </a:r>
        </a:p>
      </dgm:t>
    </dgm:pt>
    <dgm:pt modelId="{EC136CA8-5879-401F-BA63-86C2D667023A}" type="parTrans" cxnId="{7B5B47C4-B63F-45E7-A529-6F51546BD702}">
      <dgm:prSet/>
      <dgm:spPr/>
      <dgm:t>
        <a:bodyPr/>
        <a:lstStyle/>
        <a:p>
          <a:endParaRPr lang="es-UY"/>
        </a:p>
      </dgm:t>
    </dgm:pt>
    <dgm:pt modelId="{076D455E-05BD-43CD-B7A3-4E39C3799D02}" type="sibTrans" cxnId="{7B5B47C4-B63F-45E7-A529-6F51546BD702}">
      <dgm:prSet/>
      <dgm:spPr/>
      <dgm:t>
        <a:bodyPr/>
        <a:lstStyle/>
        <a:p>
          <a:endParaRPr lang="es-UY"/>
        </a:p>
      </dgm:t>
    </dgm:pt>
    <dgm:pt modelId="{6DE1F495-9B18-41E8-81D1-5FF87C7E98E8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Desaceleración de la cooperación transfronteriza</a:t>
          </a:r>
        </a:p>
      </dgm:t>
    </dgm:pt>
    <dgm:pt modelId="{53D7D0EF-DC12-4771-A81A-E3A73C44EEA6}" type="parTrans" cxnId="{D2170C49-9DCF-491E-8052-668651150937}">
      <dgm:prSet/>
      <dgm:spPr/>
      <dgm:t>
        <a:bodyPr/>
        <a:lstStyle/>
        <a:p>
          <a:endParaRPr lang="es-UY"/>
        </a:p>
      </dgm:t>
    </dgm:pt>
    <dgm:pt modelId="{B9BD97E7-81E4-40E9-A086-E02EA4FB4459}" type="sibTrans" cxnId="{D2170C49-9DCF-491E-8052-668651150937}">
      <dgm:prSet/>
      <dgm:spPr/>
      <dgm:t>
        <a:bodyPr/>
        <a:lstStyle/>
        <a:p>
          <a:endParaRPr lang="es-UY"/>
        </a:p>
      </dgm:t>
    </dgm:pt>
    <dgm:pt modelId="{908DEBEE-1DA9-4043-9698-332E7DC8C9F6}" type="pres">
      <dgm:prSet presAssocID="{2E650F9C-5E6C-4FC3-8F26-20143CF660AC}" presName="Name0" presStyleCnt="0">
        <dgm:presLayoutVars>
          <dgm:dir/>
          <dgm:resizeHandles val="exact"/>
        </dgm:presLayoutVars>
      </dgm:prSet>
      <dgm:spPr/>
    </dgm:pt>
    <dgm:pt modelId="{743738DC-7AFD-4DBC-8959-36B6BEA611B1}" type="pres">
      <dgm:prSet presAssocID="{6FCC1B62-B520-4E2D-8168-659CAFC7FD95}" presName="Name5" presStyleLbl="vennNode1" presStyleIdx="0" presStyleCnt="5">
        <dgm:presLayoutVars>
          <dgm:bulletEnabled val="1"/>
        </dgm:presLayoutVars>
      </dgm:prSet>
      <dgm:spPr/>
    </dgm:pt>
    <dgm:pt modelId="{F6029E3A-77A8-4C0A-A898-47E01DC8F5BD}" type="pres">
      <dgm:prSet presAssocID="{1841B6AA-4A86-4E58-A25C-4AA9C7B77033}" presName="space" presStyleCnt="0"/>
      <dgm:spPr/>
    </dgm:pt>
    <dgm:pt modelId="{8DD5660C-7674-4FED-B186-521633317064}" type="pres">
      <dgm:prSet presAssocID="{9D64A496-39C9-4466-A0CA-F2B8B9AE5B94}" presName="Name5" presStyleLbl="vennNode1" presStyleIdx="1" presStyleCnt="5">
        <dgm:presLayoutVars>
          <dgm:bulletEnabled val="1"/>
        </dgm:presLayoutVars>
      </dgm:prSet>
      <dgm:spPr/>
    </dgm:pt>
    <dgm:pt modelId="{48491100-5839-4C32-9B17-7BCDF0955008}" type="pres">
      <dgm:prSet presAssocID="{97438DA4-267A-4928-8450-3D1CFE4804FA}" presName="space" presStyleCnt="0"/>
      <dgm:spPr/>
    </dgm:pt>
    <dgm:pt modelId="{A2BE9BF9-8E64-4AB4-B939-737E0A0E0E8C}" type="pres">
      <dgm:prSet presAssocID="{E2097CD9-49E7-4119-9889-FE0723615735}" presName="Name5" presStyleLbl="vennNode1" presStyleIdx="2" presStyleCnt="5">
        <dgm:presLayoutVars>
          <dgm:bulletEnabled val="1"/>
        </dgm:presLayoutVars>
      </dgm:prSet>
      <dgm:spPr/>
    </dgm:pt>
    <dgm:pt modelId="{94993DD6-30E4-433D-A41F-CF791EFED0C5}" type="pres">
      <dgm:prSet presAssocID="{1378B443-D994-4E6A-85B6-6B25F4B315AB}" presName="space" presStyleCnt="0"/>
      <dgm:spPr/>
    </dgm:pt>
    <dgm:pt modelId="{1B2BED8B-D425-4A15-AF2F-797DFAA73CF8}" type="pres">
      <dgm:prSet presAssocID="{E0E6CD2B-A0A5-4A1D-B6F1-6D3EFF816C61}" presName="Name5" presStyleLbl="vennNode1" presStyleIdx="3" presStyleCnt="5">
        <dgm:presLayoutVars>
          <dgm:bulletEnabled val="1"/>
        </dgm:presLayoutVars>
      </dgm:prSet>
      <dgm:spPr/>
    </dgm:pt>
    <dgm:pt modelId="{023F4762-8F72-4021-A369-999D5D6F5EB1}" type="pres">
      <dgm:prSet presAssocID="{076D455E-05BD-43CD-B7A3-4E39C3799D02}" presName="space" presStyleCnt="0"/>
      <dgm:spPr/>
    </dgm:pt>
    <dgm:pt modelId="{E5DA53BC-9070-44BC-BBD9-23032BBA5155}" type="pres">
      <dgm:prSet presAssocID="{6DE1F495-9B18-41E8-81D1-5FF87C7E98E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2B32775E-FD39-48E6-86E2-01A19523D7ED}" type="presOf" srcId="{6FCC1B62-B520-4E2D-8168-659CAFC7FD95}" destId="{743738DC-7AFD-4DBC-8959-36B6BEA611B1}" srcOrd="0" destOrd="0" presId="urn:microsoft.com/office/officeart/2005/8/layout/venn3"/>
    <dgm:cxn modelId="{D2170C49-9DCF-491E-8052-668651150937}" srcId="{2E650F9C-5E6C-4FC3-8F26-20143CF660AC}" destId="{6DE1F495-9B18-41E8-81D1-5FF87C7E98E8}" srcOrd="4" destOrd="0" parTransId="{53D7D0EF-DC12-4771-A81A-E3A73C44EEA6}" sibTransId="{B9BD97E7-81E4-40E9-A086-E02EA4FB4459}"/>
    <dgm:cxn modelId="{73EBAE70-987F-4C3C-B4CF-DFC7B967E013}" type="presOf" srcId="{E0E6CD2B-A0A5-4A1D-B6F1-6D3EFF816C61}" destId="{1B2BED8B-D425-4A15-AF2F-797DFAA73CF8}" srcOrd="0" destOrd="0" presId="urn:microsoft.com/office/officeart/2005/8/layout/venn3"/>
    <dgm:cxn modelId="{1A7F1655-1474-4642-B2E6-9F4242CCCA58}" type="presOf" srcId="{6DE1F495-9B18-41E8-81D1-5FF87C7E98E8}" destId="{E5DA53BC-9070-44BC-BBD9-23032BBA5155}" srcOrd="0" destOrd="0" presId="urn:microsoft.com/office/officeart/2005/8/layout/venn3"/>
    <dgm:cxn modelId="{0E8EF057-C546-4425-ACD9-BAB3DFAB0E7D}" type="presOf" srcId="{9D64A496-39C9-4466-A0CA-F2B8B9AE5B94}" destId="{8DD5660C-7674-4FED-B186-521633317064}" srcOrd="0" destOrd="0" presId="urn:microsoft.com/office/officeart/2005/8/layout/venn3"/>
    <dgm:cxn modelId="{08D8279B-9E27-41DE-A3D0-8F3F10208C8F}" type="presOf" srcId="{E2097CD9-49E7-4119-9889-FE0723615735}" destId="{A2BE9BF9-8E64-4AB4-B939-737E0A0E0E8C}" srcOrd="0" destOrd="0" presId="urn:microsoft.com/office/officeart/2005/8/layout/venn3"/>
    <dgm:cxn modelId="{7B5B47C4-B63F-45E7-A529-6F51546BD702}" srcId="{2E650F9C-5E6C-4FC3-8F26-20143CF660AC}" destId="{E0E6CD2B-A0A5-4A1D-B6F1-6D3EFF816C61}" srcOrd="3" destOrd="0" parTransId="{EC136CA8-5879-401F-BA63-86C2D667023A}" sibTransId="{076D455E-05BD-43CD-B7A3-4E39C3799D02}"/>
    <dgm:cxn modelId="{2F344FC5-633C-4557-B876-7E2704F66632}" type="presOf" srcId="{2E650F9C-5E6C-4FC3-8F26-20143CF660AC}" destId="{908DEBEE-1DA9-4043-9698-332E7DC8C9F6}" srcOrd="0" destOrd="0" presId="urn:microsoft.com/office/officeart/2005/8/layout/venn3"/>
    <dgm:cxn modelId="{D4A204DA-94E9-4B24-B3F1-9DDFB70A851C}" srcId="{2E650F9C-5E6C-4FC3-8F26-20143CF660AC}" destId="{9D64A496-39C9-4466-A0CA-F2B8B9AE5B94}" srcOrd="1" destOrd="0" parTransId="{4FE2A956-E568-40C0-B4F1-D7D889E60390}" sibTransId="{97438DA4-267A-4928-8450-3D1CFE4804FA}"/>
    <dgm:cxn modelId="{CCF744E6-93F9-48B4-BFAE-C9BB4522007C}" srcId="{2E650F9C-5E6C-4FC3-8F26-20143CF660AC}" destId="{E2097CD9-49E7-4119-9889-FE0723615735}" srcOrd="2" destOrd="0" parTransId="{6227EE45-A682-4891-AFC2-1C884701021F}" sibTransId="{1378B443-D994-4E6A-85B6-6B25F4B315AB}"/>
    <dgm:cxn modelId="{FC310CF0-A6BA-4752-8F40-360BA04971B1}" srcId="{2E650F9C-5E6C-4FC3-8F26-20143CF660AC}" destId="{6FCC1B62-B520-4E2D-8168-659CAFC7FD95}" srcOrd="0" destOrd="0" parTransId="{00713364-C406-4397-8AAF-6ADCAEABE83A}" sibTransId="{1841B6AA-4A86-4E58-A25C-4AA9C7B77033}"/>
    <dgm:cxn modelId="{EDA40A68-659C-4871-83B8-43959C804665}" type="presParOf" srcId="{908DEBEE-1DA9-4043-9698-332E7DC8C9F6}" destId="{743738DC-7AFD-4DBC-8959-36B6BEA611B1}" srcOrd="0" destOrd="0" presId="urn:microsoft.com/office/officeart/2005/8/layout/venn3"/>
    <dgm:cxn modelId="{67B1860F-8891-48A7-A4C3-9FE9B1716C28}" type="presParOf" srcId="{908DEBEE-1DA9-4043-9698-332E7DC8C9F6}" destId="{F6029E3A-77A8-4C0A-A898-47E01DC8F5BD}" srcOrd="1" destOrd="0" presId="urn:microsoft.com/office/officeart/2005/8/layout/venn3"/>
    <dgm:cxn modelId="{E72E7800-4C9B-4671-90A9-4573D00A4F3B}" type="presParOf" srcId="{908DEBEE-1DA9-4043-9698-332E7DC8C9F6}" destId="{8DD5660C-7674-4FED-B186-521633317064}" srcOrd="2" destOrd="0" presId="urn:microsoft.com/office/officeart/2005/8/layout/venn3"/>
    <dgm:cxn modelId="{EEA4D439-B773-44CF-B71C-1AB03766E9AC}" type="presParOf" srcId="{908DEBEE-1DA9-4043-9698-332E7DC8C9F6}" destId="{48491100-5839-4C32-9B17-7BCDF0955008}" srcOrd="3" destOrd="0" presId="urn:microsoft.com/office/officeart/2005/8/layout/venn3"/>
    <dgm:cxn modelId="{1292CF03-6EDD-496C-9127-BCCD8EC46E9C}" type="presParOf" srcId="{908DEBEE-1DA9-4043-9698-332E7DC8C9F6}" destId="{A2BE9BF9-8E64-4AB4-B939-737E0A0E0E8C}" srcOrd="4" destOrd="0" presId="urn:microsoft.com/office/officeart/2005/8/layout/venn3"/>
    <dgm:cxn modelId="{8E71D06B-BF73-47FB-A881-61F3112C663F}" type="presParOf" srcId="{908DEBEE-1DA9-4043-9698-332E7DC8C9F6}" destId="{94993DD6-30E4-433D-A41F-CF791EFED0C5}" srcOrd="5" destOrd="0" presId="urn:microsoft.com/office/officeart/2005/8/layout/venn3"/>
    <dgm:cxn modelId="{EEC1FD39-0ACD-445E-B2E4-CD4B7A5A1A0B}" type="presParOf" srcId="{908DEBEE-1DA9-4043-9698-332E7DC8C9F6}" destId="{1B2BED8B-D425-4A15-AF2F-797DFAA73CF8}" srcOrd="6" destOrd="0" presId="urn:microsoft.com/office/officeart/2005/8/layout/venn3"/>
    <dgm:cxn modelId="{22EEFCD9-6122-4F4A-B277-3CA456B19BF7}" type="presParOf" srcId="{908DEBEE-1DA9-4043-9698-332E7DC8C9F6}" destId="{023F4762-8F72-4021-A369-999D5D6F5EB1}" srcOrd="7" destOrd="0" presId="urn:microsoft.com/office/officeart/2005/8/layout/venn3"/>
    <dgm:cxn modelId="{7A3D029C-93F1-4BDC-8653-AA338EC7F98A}" type="presParOf" srcId="{908DEBEE-1DA9-4043-9698-332E7DC8C9F6}" destId="{E5DA53BC-9070-44BC-BBD9-23032BBA515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50F9C-5E6C-4FC3-8F26-20143CF660A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6FCC1B62-B520-4E2D-8168-659CAFC7FD95}">
      <dgm:prSet phldrT="[Texto]" custT="1"/>
      <dgm:spPr/>
      <dgm:t>
        <a:bodyPr/>
        <a:lstStyle/>
        <a:p>
          <a:r>
            <a:rPr lang="es-UY" sz="1200" noProof="0" dirty="0">
              <a:latin typeface="Montserrat" pitchFamily="2" charset="0"/>
            </a:rPr>
            <a:t>Comienzan las actividades para la presentación de un nuevo proyecto</a:t>
          </a:r>
        </a:p>
      </dgm:t>
    </dgm:pt>
    <dgm:pt modelId="{00713364-C406-4397-8AAF-6ADCAEABE83A}" type="parTrans" cxnId="{FC310CF0-A6BA-4752-8F40-360BA04971B1}">
      <dgm:prSet/>
      <dgm:spPr/>
      <dgm:t>
        <a:bodyPr/>
        <a:lstStyle/>
        <a:p>
          <a:endParaRPr lang="es-UY"/>
        </a:p>
      </dgm:t>
    </dgm:pt>
    <dgm:pt modelId="{1841B6AA-4A86-4E58-A25C-4AA9C7B77033}" type="sibTrans" cxnId="{FC310CF0-A6BA-4752-8F40-360BA04971B1}">
      <dgm:prSet/>
      <dgm:spPr/>
      <dgm:t>
        <a:bodyPr/>
        <a:lstStyle/>
        <a:p>
          <a:endParaRPr lang="es-UY"/>
        </a:p>
      </dgm:t>
    </dgm:pt>
    <dgm:pt modelId="{E2097CD9-49E7-4119-9889-FE0723615735}">
      <dgm:prSet phldrT="[Texto]" custT="1"/>
      <dgm:spPr/>
      <dgm:t>
        <a:bodyPr/>
        <a:lstStyle/>
        <a:p>
          <a:r>
            <a:rPr lang="es-UY" sz="1200" kern="1200" noProof="0" dirty="0">
              <a:latin typeface="Montserrat" pitchFamily="2" charset="0"/>
            </a:rPr>
            <a:t>Finaliza proceso de ratificación del Acuerdo Guaraní</a:t>
          </a:r>
          <a:endParaRPr lang="es-UY" sz="1200" kern="1200" noProof="0" dirty="0">
            <a:solidFill>
              <a:prstClr val="black"/>
            </a:solidFill>
            <a:latin typeface="Montserrat" pitchFamily="2" charset="0"/>
            <a:ea typeface="+mn-ea"/>
            <a:cs typeface="+mn-cs"/>
          </a:endParaRPr>
        </a:p>
      </dgm:t>
    </dgm:pt>
    <dgm:pt modelId="{6227EE45-A682-4891-AFC2-1C884701021F}" type="parTrans" cxnId="{CCF744E6-93F9-48B4-BFAE-C9BB4522007C}">
      <dgm:prSet/>
      <dgm:spPr/>
      <dgm:t>
        <a:bodyPr/>
        <a:lstStyle/>
        <a:p>
          <a:endParaRPr lang="es-UY"/>
        </a:p>
      </dgm:t>
    </dgm:pt>
    <dgm:pt modelId="{1378B443-D994-4E6A-85B6-6B25F4B315AB}" type="sibTrans" cxnId="{CCF744E6-93F9-48B4-BFAE-C9BB4522007C}">
      <dgm:prSet/>
      <dgm:spPr/>
      <dgm:t>
        <a:bodyPr/>
        <a:lstStyle/>
        <a:p>
          <a:endParaRPr lang="es-UY"/>
        </a:p>
      </dgm:t>
    </dgm:pt>
    <dgm:pt modelId="{E0E6CD2B-A0A5-4A1D-B6F1-6D3EFF816C61}">
      <dgm:prSet phldrT="[Texto]" custT="1"/>
      <dgm:spPr/>
      <dgm:t>
        <a:bodyPr/>
        <a:lstStyle/>
        <a:p>
          <a:r>
            <a:rPr lang="es-UY" sz="9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El GEF aprueba el Proyecto: "IMPLEMENTACIÓN DEL PROGRAMA DE ACCIÓN ESTRATÉGICA DEL ACUÍFERO GUARANÍ: Facilitando acciones regionales"</a:t>
          </a:r>
        </a:p>
      </dgm:t>
    </dgm:pt>
    <dgm:pt modelId="{EC136CA8-5879-401F-BA63-86C2D667023A}" type="parTrans" cxnId="{7B5B47C4-B63F-45E7-A529-6F51546BD702}">
      <dgm:prSet/>
      <dgm:spPr/>
      <dgm:t>
        <a:bodyPr/>
        <a:lstStyle/>
        <a:p>
          <a:endParaRPr lang="es-UY"/>
        </a:p>
      </dgm:t>
    </dgm:pt>
    <dgm:pt modelId="{076D455E-05BD-43CD-B7A3-4E39C3799D02}" type="sibTrans" cxnId="{7B5B47C4-B63F-45E7-A529-6F51546BD702}">
      <dgm:prSet/>
      <dgm:spPr/>
      <dgm:t>
        <a:bodyPr/>
        <a:lstStyle/>
        <a:p>
          <a:endParaRPr lang="es-UY"/>
        </a:p>
      </dgm:t>
    </dgm:pt>
    <dgm:pt modelId="{6DE1F495-9B18-41E8-81D1-5FF87C7E98E8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Entra en vigor el Acuerdo Guaraní</a:t>
          </a:r>
        </a:p>
      </dgm:t>
    </dgm:pt>
    <dgm:pt modelId="{53D7D0EF-DC12-4771-A81A-E3A73C44EEA6}" type="parTrans" cxnId="{D2170C49-9DCF-491E-8052-668651150937}">
      <dgm:prSet/>
      <dgm:spPr/>
      <dgm:t>
        <a:bodyPr/>
        <a:lstStyle/>
        <a:p>
          <a:endParaRPr lang="es-UY"/>
        </a:p>
      </dgm:t>
    </dgm:pt>
    <dgm:pt modelId="{B9BD97E7-81E4-40E9-A086-E02EA4FB4459}" type="sibTrans" cxnId="{D2170C49-9DCF-491E-8052-668651150937}">
      <dgm:prSet/>
      <dgm:spPr/>
      <dgm:t>
        <a:bodyPr/>
        <a:lstStyle/>
        <a:p>
          <a:endParaRPr lang="es-UY"/>
        </a:p>
      </dgm:t>
    </dgm:pt>
    <dgm:pt modelId="{F73E75BE-31F6-4000-9B47-7367A1122D93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Ejecución del 
Proyecto Guaraní II</a:t>
          </a:r>
        </a:p>
      </dgm:t>
    </dgm:pt>
    <dgm:pt modelId="{E7B65EC2-3DEF-4259-B76B-62305F05F666}" type="parTrans" cxnId="{72327F86-9472-4516-BA6E-519E7D9F1559}">
      <dgm:prSet/>
      <dgm:spPr/>
      <dgm:t>
        <a:bodyPr/>
        <a:lstStyle/>
        <a:p>
          <a:endParaRPr lang="es-UY"/>
        </a:p>
      </dgm:t>
    </dgm:pt>
    <dgm:pt modelId="{5BDB935F-9B1B-4E0F-8743-081C0EA96885}" type="sibTrans" cxnId="{72327F86-9472-4516-BA6E-519E7D9F1559}">
      <dgm:prSet/>
      <dgm:spPr/>
      <dgm:t>
        <a:bodyPr/>
        <a:lstStyle/>
        <a:p>
          <a:endParaRPr lang="es-UY"/>
        </a:p>
      </dgm:t>
    </dgm:pt>
    <dgm:pt modelId="{908DEBEE-1DA9-4043-9698-332E7DC8C9F6}" type="pres">
      <dgm:prSet presAssocID="{2E650F9C-5E6C-4FC3-8F26-20143CF660AC}" presName="Name0" presStyleCnt="0">
        <dgm:presLayoutVars>
          <dgm:dir/>
          <dgm:resizeHandles val="exact"/>
        </dgm:presLayoutVars>
      </dgm:prSet>
      <dgm:spPr/>
    </dgm:pt>
    <dgm:pt modelId="{743738DC-7AFD-4DBC-8959-36B6BEA611B1}" type="pres">
      <dgm:prSet presAssocID="{6FCC1B62-B520-4E2D-8168-659CAFC7FD95}" presName="Name5" presStyleLbl="vennNode1" presStyleIdx="0" presStyleCnt="5">
        <dgm:presLayoutVars>
          <dgm:bulletEnabled val="1"/>
        </dgm:presLayoutVars>
      </dgm:prSet>
      <dgm:spPr/>
    </dgm:pt>
    <dgm:pt modelId="{F6029E3A-77A8-4C0A-A898-47E01DC8F5BD}" type="pres">
      <dgm:prSet presAssocID="{1841B6AA-4A86-4E58-A25C-4AA9C7B77033}" presName="space" presStyleCnt="0"/>
      <dgm:spPr/>
    </dgm:pt>
    <dgm:pt modelId="{A2BE9BF9-8E64-4AB4-B939-737E0A0E0E8C}" type="pres">
      <dgm:prSet presAssocID="{E2097CD9-49E7-4119-9889-FE0723615735}" presName="Name5" presStyleLbl="vennNode1" presStyleIdx="1" presStyleCnt="5">
        <dgm:presLayoutVars>
          <dgm:bulletEnabled val="1"/>
        </dgm:presLayoutVars>
      </dgm:prSet>
      <dgm:spPr/>
    </dgm:pt>
    <dgm:pt modelId="{94993DD6-30E4-433D-A41F-CF791EFED0C5}" type="pres">
      <dgm:prSet presAssocID="{1378B443-D994-4E6A-85B6-6B25F4B315AB}" presName="space" presStyleCnt="0"/>
      <dgm:spPr/>
    </dgm:pt>
    <dgm:pt modelId="{1B2BED8B-D425-4A15-AF2F-797DFAA73CF8}" type="pres">
      <dgm:prSet presAssocID="{E0E6CD2B-A0A5-4A1D-B6F1-6D3EFF816C61}" presName="Name5" presStyleLbl="vennNode1" presStyleIdx="2" presStyleCnt="5">
        <dgm:presLayoutVars>
          <dgm:bulletEnabled val="1"/>
        </dgm:presLayoutVars>
      </dgm:prSet>
      <dgm:spPr/>
    </dgm:pt>
    <dgm:pt modelId="{023F4762-8F72-4021-A369-999D5D6F5EB1}" type="pres">
      <dgm:prSet presAssocID="{076D455E-05BD-43CD-B7A3-4E39C3799D02}" presName="space" presStyleCnt="0"/>
      <dgm:spPr/>
    </dgm:pt>
    <dgm:pt modelId="{E5DA53BC-9070-44BC-BBD9-23032BBA5155}" type="pres">
      <dgm:prSet presAssocID="{6DE1F495-9B18-41E8-81D1-5FF87C7E98E8}" presName="Name5" presStyleLbl="vennNode1" presStyleIdx="3" presStyleCnt="5">
        <dgm:presLayoutVars>
          <dgm:bulletEnabled val="1"/>
        </dgm:presLayoutVars>
      </dgm:prSet>
      <dgm:spPr/>
    </dgm:pt>
    <dgm:pt modelId="{568561B3-DF59-4926-ADE6-8C155AEE5238}" type="pres">
      <dgm:prSet presAssocID="{B9BD97E7-81E4-40E9-A086-E02EA4FB4459}" presName="space" presStyleCnt="0"/>
      <dgm:spPr/>
    </dgm:pt>
    <dgm:pt modelId="{2C8BFC8B-4D53-411D-B350-A7A22273D170}" type="pres">
      <dgm:prSet presAssocID="{F73E75BE-31F6-4000-9B47-7367A1122D93}" presName="Name5" presStyleLbl="vennNode1" presStyleIdx="4" presStyleCnt="5" custLinFactNeighborX="3919" custLinFactNeighborY="482">
        <dgm:presLayoutVars>
          <dgm:bulletEnabled val="1"/>
        </dgm:presLayoutVars>
      </dgm:prSet>
      <dgm:spPr/>
    </dgm:pt>
  </dgm:ptLst>
  <dgm:cxnLst>
    <dgm:cxn modelId="{8E70123B-90C2-48AB-82AE-6FF5230E4F3B}" type="presOf" srcId="{F73E75BE-31F6-4000-9B47-7367A1122D93}" destId="{2C8BFC8B-4D53-411D-B350-A7A22273D170}" srcOrd="0" destOrd="0" presId="urn:microsoft.com/office/officeart/2005/8/layout/venn3"/>
    <dgm:cxn modelId="{2B32775E-FD39-48E6-86E2-01A19523D7ED}" type="presOf" srcId="{6FCC1B62-B520-4E2D-8168-659CAFC7FD95}" destId="{743738DC-7AFD-4DBC-8959-36B6BEA611B1}" srcOrd="0" destOrd="0" presId="urn:microsoft.com/office/officeart/2005/8/layout/venn3"/>
    <dgm:cxn modelId="{D2170C49-9DCF-491E-8052-668651150937}" srcId="{2E650F9C-5E6C-4FC3-8F26-20143CF660AC}" destId="{6DE1F495-9B18-41E8-81D1-5FF87C7E98E8}" srcOrd="3" destOrd="0" parTransId="{53D7D0EF-DC12-4771-A81A-E3A73C44EEA6}" sibTransId="{B9BD97E7-81E4-40E9-A086-E02EA4FB4459}"/>
    <dgm:cxn modelId="{73EBAE70-987F-4C3C-B4CF-DFC7B967E013}" type="presOf" srcId="{E0E6CD2B-A0A5-4A1D-B6F1-6D3EFF816C61}" destId="{1B2BED8B-D425-4A15-AF2F-797DFAA73CF8}" srcOrd="0" destOrd="0" presId="urn:microsoft.com/office/officeart/2005/8/layout/venn3"/>
    <dgm:cxn modelId="{1A7F1655-1474-4642-B2E6-9F4242CCCA58}" type="presOf" srcId="{6DE1F495-9B18-41E8-81D1-5FF87C7E98E8}" destId="{E5DA53BC-9070-44BC-BBD9-23032BBA5155}" srcOrd="0" destOrd="0" presId="urn:microsoft.com/office/officeart/2005/8/layout/venn3"/>
    <dgm:cxn modelId="{72327F86-9472-4516-BA6E-519E7D9F1559}" srcId="{2E650F9C-5E6C-4FC3-8F26-20143CF660AC}" destId="{F73E75BE-31F6-4000-9B47-7367A1122D93}" srcOrd="4" destOrd="0" parTransId="{E7B65EC2-3DEF-4259-B76B-62305F05F666}" sibTransId="{5BDB935F-9B1B-4E0F-8743-081C0EA96885}"/>
    <dgm:cxn modelId="{08D8279B-9E27-41DE-A3D0-8F3F10208C8F}" type="presOf" srcId="{E2097CD9-49E7-4119-9889-FE0723615735}" destId="{A2BE9BF9-8E64-4AB4-B939-737E0A0E0E8C}" srcOrd="0" destOrd="0" presId="urn:microsoft.com/office/officeart/2005/8/layout/venn3"/>
    <dgm:cxn modelId="{7B5B47C4-B63F-45E7-A529-6F51546BD702}" srcId="{2E650F9C-5E6C-4FC3-8F26-20143CF660AC}" destId="{E0E6CD2B-A0A5-4A1D-B6F1-6D3EFF816C61}" srcOrd="2" destOrd="0" parTransId="{EC136CA8-5879-401F-BA63-86C2D667023A}" sibTransId="{076D455E-05BD-43CD-B7A3-4E39C3799D02}"/>
    <dgm:cxn modelId="{2F344FC5-633C-4557-B876-7E2704F66632}" type="presOf" srcId="{2E650F9C-5E6C-4FC3-8F26-20143CF660AC}" destId="{908DEBEE-1DA9-4043-9698-332E7DC8C9F6}" srcOrd="0" destOrd="0" presId="urn:microsoft.com/office/officeart/2005/8/layout/venn3"/>
    <dgm:cxn modelId="{CCF744E6-93F9-48B4-BFAE-C9BB4522007C}" srcId="{2E650F9C-5E6C-4FC3-8F26-20143CF660AC}" destId="{E2097CD9-49E7-4119-9889-FE0723615735}" srcOrd="1" destOrd="0" parTransId="{6227EE45-A682-4891-AFC2-1C884701021F}" sibTransId="{1378B443-D994-4E6A-85B6-6B25F4B315AB}"/>
    <dgm:cxn modelId="{FC310CF0-A6BA-4752-8F40-360BA04971B1}" srcId="{2E650F9C-5E6C-4FC3-8F26-20143CF660AC}" destId="{6FCC1B62-B520-4E2D-8168-659CAFC7FD95}" srcOrd="0" destOrd="0" parTransId="{00713364-C406-4397-8AAF-6ADCAEABE83A}" sibTransId="{1841B6AA-4A86-4E58-A25C-4AA9C7B77033}"/>
    <dgm:cxn modelId="{EDA40A68-659C-4871-83B8-43959C804665}" type="presParOf" srcId="{908DEBEE-1DA9-4043-9698-332E7DC8C9F6}" destId="{743738DC-7AFD-4DBC-8959-36B6BEA611B1}" srcOrd="0" destOrd="0" presId="urn:microsoft.com/office/officeart/2005/8/layout/venn3"/>
    <dgm:cxn modelId="{67B1860F-8891-48A7-A4C3-9FE9B1716C28}" type="presParOf" srcId="{908DEBEE-1DA9-4043-9698-332E7DC8C9F6}" destId="{F6029E3A-77A8-4C0A-A898-47E01DC8F5BD}" srcOrd="1" destOrd="0" presId="urn:microsoft.com/office/officeart/2005/8/layout/venn3"/>
    <dgm:cxn modelId="{1292CF03-6EDD-496C-9127-BCCD8EC46E9C}" type="presParOf" srcId="{908DEBEE-1DA9-4043-9698-332E7DC8C9F6}" destId="{A2BE9BF9-8E64-4AB4-B939-737E0A0E0E8C}" srcOrd="2" destOrd="0" presId="urn:microsoft.com/office/officeart/2005/8/layout/venn3"/>
    <dgm:cxn modelId="{8E71D06B-BF73-47FB-A881-61F3112C663F}" type="presParOf" srcId="{908DEBEE-1DA9-4043-9698-332E7DC8C9F6}" destId="{94993DD6-30E4-433D-A41F-CF791EFED0C5}" srcOrd="3" destOrd="0" presId="urn:microsoft.com/office/officeart/2005/8/layout/venn3"/>
    <dgm:cxn modelId="{EEC1FD39-0ACD-445E-B2E4-CD4B7A5A1A0B}" type="presParOf" srcId="{908DEBEE-1DA9-4043-9698-332E7DC8C9F6}" destId="{1B2BED8B-D425-4A15-AF2F-797DFAA73CF8}" srcOrd="4" destOrd="0" presId="urn:microsoft.com/office/officeart/2005/8/layout/venn3"/>
    <dgm:cxn modelId="{22EEFCD9-6122-4F4A-B277-3CA456B19BF7}" type="presParOf" srcId="{908DEBEE-1DA9-4043-9698-332E7DC8C9F6}" destId="{023F4762-8F72-4021-A369-999D5D6F5EB1}" srcOrd="5" destOrd="0" presId="urn:microsoft.com/office/officeart/2005/8/layout/venn3"/>
    <dgm:cxn modelId="{7A3D029C-93F1-4BDC-8653-AA338EC7F98A}" type="presParOf" srcId="{908DEBEE-1DA9-4043-9698-332E7DC8C9F6}" destId="{E5DA53BC-9070-44BC-BBD9-23032BBA5155}" srcOrd="6" destOrd="0" presId="urn:microsoft.com/office/officeart/2005/8/layout/venn3"/>
    <dgm:cxn modelId="{0323251D-B45E-4954-A761-B78595971500}" type="presParOf" srcId="{908DEBEE-1DA9-4043-9698-332E7DC8C9F6}" destId="{568561B3-DF59-4926-ADE6-8C155AEE5238}" srcOrd="7" destOrd="0" presId="urn:microsoft.com/office/officeart/2005/8/layout/venn3"/>
    <dgm:cxn modelId="{36C78DC8-9AEE-413F-8203-4DAA838F01ED}" type="presParOf" srcId="{908DEBEE-1DA9-4043-9698-332E7DC8C9F6}" destId="{2C8BFC8B-4D53-411D-B350-A7A22273D170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50F9C-5E6C-4FC3-8F26-20143CF660A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6FCC1B62-B520-4E2D-8168-659CAFC7FD95}">
      <dgm:prSet phldrT="[Texto]" custT="1"/>
      <dgm:spPr/>
      <dgm:t>
        <a:bodyPr/>
        <a:lstStyle/>
        <a:p>
          <a:r>
            <a:rPr lang="es-UY" sz="1200" noProof="0" dirty="0">
              <a:latin typeface="Montserrat" pitchFamily="2" charset="0"/>
            </a:rPr>
            <a:t>Iniciativas dispersas intentaron capturar el conocimiento geológico e hidrogeológico del acuífero y su dinámica de circulación</a:t>
          </a:r>
        </a:p>
      </dgm:t>
    </dgm:pt>
    <dgm:pt modelId="{00713364-C406-4397-8AAF-6ADCAEABE83A}" type="parTrans" cxnId="{FC310CF0-A6BA-4752-8F40-360BA04971B1}">
      <dgm:prSet/>
      <dgm:spPr/>
      <dgm:t>
        <a:bodyPr/>
        <a:lstStyle/>
        <a:p>
          <a:endParaRPr lang="es-UY"/>
        </a:p>
      </dgm:t>
    </dgm:pt>
    <dgm:pt modelId="{1841B6AA-4A86-4E58-A25C-4AA9C7B77033}" type="sibTrans" cxnId="{FC310CF0-A6BA-4752-8F40-360BA04971B1}">
      <dgm:prSet/>
      <dgm:spPr/>
      <dgm:t>
        <a:bodyPr/>
        <a:lstStyle/>
        <a:p>
          <a:endParaRPr lang="es-UY"/>
        </a:p>
      </dgm:t>
    </dgm:pt>
    <dgm:pt modelId="{9D64A496-39C9-4466-A0CA-F2B8B9AE5B94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Desarrollo de la propuesta de proyecto.</a:t>
          </a:r>
        </a:p>
      </dgm:t>
    </dgm:pt>
    <dgm:pt modelId="{4FE2A956-E568-40C0-B4F1-D7D889E60390}" type="parTrans" cxnId="{D4A204DA-94E9-4B24-B3F1-9DDFB70A851C}">
      <dgm:prSet/>
      <dgm:spPr/>
      <dgm:t>
        <a:bodyPr/>
        <a:lstStyle/>
        <a:p>
          <a:endParaRPr lang="es-UY"/>
        </a:p>
      </dgm:t>
    </dgm:pt>
    <dgm:pt modelId="{97438DA4-267A-4928-8450-3D1CFE4804FA}" type="sibTrans" cxnId="{D4A204DA-94E9-4B24-B3F1-9DDFB70A851C}">
      <dgm:prSet/>
      <dgm:spPr/>
      <dgm:t>
        <a:bodyPr/>
        <a:lstStyle/>
        <a:p>
          <a:endParaRPr lang="es-UY"/>
        </a:p>
      </dgm:t>
    </dgm:pt>
    <dgm:pt modelId="{E2097CD9-49E7-4119-9889-FE0723615735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Proyecto de Protección Ambiental y Desarrollo Sostenible del Sistema Acuífero Guaraní (PSAG),</a:t>
          </a:r>
        </a:p>
      </dgm:t>
    </dgm:pt>
    <dgm:pt modelId="{6227EE45-A682-4891-AFC2-1C884701021F}" type="parTrans" cxnId="{CCF744E6-93F9-48B4-BFAE-C9BB4522007C}">
      <dgm:prSet/>
      <dgm:spPr/>
      <dgm:t>
        <a:bodyPr/>
        <a:lstStyle/>
        <a:p>
          <a:endParaRPr lang="es-UY"/>
        </a:p>
      </dgm:t>
    </dgm:pt>
    <dgm:pt modelId="{1378B443-D994-4E6A-85B6-6B25F4B315AB}" type="sibTrans" cxnId="{CCF744E6-93F9-48B4-BFAE-C9BB4522007C}">
      <dgm:prSet/>
      <dgm:spPr/>
      <dgm:t>
        <a:bodyPr/>
        <a:lstStyle/>
        <a:p>
          <a:endParaRPr lang="es-UY"/>
        </a:p>
      </dgm:t>
    </dgm:pt>
    <dgm:pt modelId="{E0E6CD2B-A0A5-4A1D-B6F1-6D3EFF816C61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Acuerdo sobre el Acuífero Guaraní</a:t>
          </a:r>
        </a:p>
      </dgm:t>
    </dgm:pt>
    <dgm:pt modelId="{EC136CA8-5879-401F-BA63-86C2D667023A}" type="parTrans" cxnId="{7B5B47C4-B63F-45E7-A529-6F51546BD702}">
      <dgm:prSet/>
      <dgm:spPr/>
      <dgm:t>
        <a:bodyPr/>
        <a:lstStyle/>
        <a:p>
          <a:endParaRPr lang="es-UY"/>
        </a:p>
      </dgm:t>
    </dgm:pt>
    <dgm:pt modelId="{076D455E-05BD-43CD-B7A3-4E39C3799D02}" type="sibTrans" cxnId="{7B5B47C4-B63F-45E7-A529-6F51546BD702}">
      <dgm:prSet/>
      <dgm:spPr/>
      <dgm:t>
        <a:bodyPr/>
        <a:lstStyle/>
        <a:p>
          <a:endParaRPr lang="es-UY"/>
        </a:p>
      </dgm:t>
    </dgm:pt>
    <dgm:pt modelId="{6DE1F495-9B18-41E8-81D1-5FF87C7E98E8}">
      <dgm:prSet phldrT="[Texto]" custT="1"/>
      <dgm:spPr/>
      <dgm:t>
        <a:bodyPr/>
        <a:lstStyle/>
        <a:p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Desaceleración de la cooperación transfronteriza</a:t>
          </a:r>
        </a:p>
      </dgm:t>
    </dgm:pt>
    <dgm:pt modelId="{53D7D0EF-DC12-4771-A81A-E3A73C44EEA6}" type="parTrans" cxnId="{D2170C49-9DCF-491E-8052-668651150937}">
      <dgm:prSet/>
      <dgm:spPr/>
      <dgm:t>
        <a:bodyPr/>
        <a:lstStyle/>
        <a:p>
          <a:endParaRPr lang="es-UY"/>
        </a:p>
      </dgm:t>
    </dgm:pt>
    <dgm:pt modelId="{B9BD97E7-81E4-40E9-A086-E02EA4FB4459}" type="sibTrans" cxnId="{D2170C49-9DCF-491E-8052-668651150937}">
      <dgm:prSet/>
      <dgm:spPr/>
      <dgm:t>
        <a:bodyPr/>
        <a:lstStyle/>
        <a:p>
          <a:endParaRPr lang="es-UY"/>
        </a:p>
      </dgm:t>
    </dgm:pt>
    <dgm:pt modelId="{908DEBEE-1DA9-4043-9698-332E7DC8C9F6}" type="pres">
      <dgm:prSet presAssocID="{2E650F9C-5E6C-4FC3-8F26-20143CF660AC}" presName="Name0" presStyleCnt="0">
        <dgm:presLayoutVars>
          <dgm:dir/>
          <dgm:resizeHandles val="exact"/>
        </dgm:presLayoutVars>
      </dgm:prSet>
      <dgm:spPr/>
    </dgm:pt>
    <dgm:pt modelId="{743738DC-7AFD-4DBC-8959-36B6BEA611B1}" type="pres">
      <dgm:prSet presAssocID="{6FCC1B62-B520-4E2D-8168-659CAFC7FD95}" presName="Name5" presStyleLbl="vennNode1" presStyleIdx="0" presStyleCnt="5">
        <dgm:presLayoutVars>
          <dgm:bulletEnabled val="1"/>
        </dgm:presLayoutVars>
      </dgm:prSet>
      <dgm:spPr/>
    </dgm:pt>
    <dgm:pt modelId="{F6029E3A-77A8-4C0A-A898-47E01DC8F5BD}" type="pres">
      <dgm:prSet presAssocID="{1841B6AA-4A86-4E58-A25C-4AA9C7B77033}" presName="space" presStyleCnt="0"/>
      <dgm:spPr/>
    </dgm:pt>
    <dgm:pt modelId="{8DD5660C-7674-4FED-B186-521633317064}" type="pres">
      <dgm:prSet presAssocID="{9D64A496-39C9-4466-A0CA-F2B8B9AE5B94}" presName="Name5" presStyleLbl="vennNode1" presStyleIdx="1" presStyleCnt="5">
        <dgm:presLayoutVars>
          <dgm:bulletEnabled val="1"/>
        </dgm:presLayoutVars>
      </dgm:prSet>
      <dgm:spPr/>
    </dgm:pt>
    <dgm:pt modelId="{48491100-5839-4C32-9B17-7BCDF0955008}" type="pres">
      <dgm:prSet presAssocID="{97438DA4-267A-4928-8450-3D1CFE4804FA}" presName="space" presStyleCnt="0"/>
      <dgm:spPr/>
    </dgm:pt>
    <dgm:pt modelId="{A2BE9BF9-8E64-4AB4-B939-737E0A0E0E8C}" type="pres">
      <dgm:prSet presAssocID="{E2097CD9-49E7-4119-9889-FE0723615735}" presName="Name5" presStyleLbl="vennNode1" presStyleIdx="2" presStyleCnt="5">
        <dgm:presLayoutVars>
          <dgm:bulletEnabled val="1"/>
        </dgm:presLayoutVars>
      </dgm:prSet>
      <dgm:spPr/>
    </dgm:pt>
    <dgm:pt modelId="{94993DD6-30E4-433D-A41F-CF791EFED0C5}" type="pres">
      <dgm:prSet presAssocID="{1378B443-D994-4E6A-85B6-6B25F4B315AB}" presName="space" presStyleCnt="0"/>
      <dgm:spPr/>
    </dgm:pt>
    <dgm:pt modelId="{1B2BED8B-D425-4A15-AF2F-797DFAA73CF8}" type="pres">
      <dgm:prSet presAssocID="{E0E6CD2B-A0A5-4A1D-B6F1-6D3EFF816C61}" presName="Name5" presStyleLbl="vennNode1" presStyleIdx="3" presStyleCnt="5">
        <dgm:presLayoutVars>
          <dgm:bulletEnabled val="1"/>
        </dgm:presLayoutVars>
      </dgm:prSet>
      <dgm:spPr/>
    </dgm:pt>
    <dgm:pt modelId="{023F4762-8F72-4021-A369-999D5D6F5EB1}" type="pres">
      <dgm:prSet presAssocID="{076D455E-05BD-43CD-B7A3-4E39C3799D02}" presName="space" presStyleCnt="0"/>
      <dgm:spPr/>
    </dgm:pt>
    <dgm:pt modelId="{E5DA53BC-9070-44BC-BBD9-23032BBA5155}" type="pres">
      <dgm:prSet presAssocID="{6DE1F495-9B18-41E8-81D1-5FF87C7E98E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2B32775E-FD39-48E6-86E2-01A19523D7ED}" type="presOf" srcId="{6FCC1B62-B520-4E2D-8168-659CAFC7FD95}" destId="{743738DC-7AFD-4DBC-8959-36B6BEA611B1}" srcOrd="0" destOrd="0" presId="urn:microsoft.com/office/officeart/2005/8/layout/venn3"/>
    <dgm:cxn modelId="{D2170C49-9DCF-491E-8052-668651150937}" srcId="{2E650F9C-5E6C-4FC3-8F26-20143CF660AC}" destId="{6DE1F495-9B18-41E8-81D1-5FF87C7E98E8}" srcOrd="4" destOrd="0" parTransId="{53D7D0EF-DC12-4771-A81A-E3A73C44EEA6}" sibTransId="{B9BD97E7-81E4-40E9-A086-E02EA4FB4459}"/>
    <dgm:cxn modelId="{73EBAE70-987F-4C3C-B4CF-DFC7B967E013}" type="presOf" srcId="{E0E6CD2B-A0A5-4A1D-B6F1-6D3EFF816C61}" destId="{1B2BED8B-D425-4A15-AF2F-797DFAA73CF8}" srcOrd="0" destOrd="0" presId="urn:microsoft.com/office/officeart/2005/8/layout/venn3"/>
    <dgm:cxn modelId="{1A7F1655-1474-4642-B2E6-9F4242CCCA58}" type="presOf" srcId="{6DE1F495-9B18-41E8-81D1-5FF87C7E98E8}" destId="{E5DA53BC-9070-44BC-BBD9-23032BBA5155}" srcOrd="0" destOrd="0" presId="urn:microsoft.com/office/officeart/2005/8/layout/venn3"/>
    <dgm:cxn modelId="{0E8EF057-C546-4425-ACD9-BAB3DFAB0E7D}" type="presOf" srcId="{9D64A496-39C9-4466-A0CA-F2B8B9AE5B94}" destId="{8DD5660C-7674-4FED-B186-521633317064}" srcOrd="0" destOrd="0" presId="urn:microsoft.com/office/officeart/2005/8/layout/venn3"/>
    <dgm:cxn modelId="{08D8279B-9E27-41DE-A3D0-8F3F10208C8F}" type="presOf" srcId="{E2097CD9-49E7-4119-9889-FE0723615735}" destId="{A2BE9BF9-8E64-4AB4-B939-737E0A0E0E8C}" srcOrd="0" destOrd="0" presId="urn:microsoft.com/office/officeart/2005/8/layout/venn3"/>
    <dgm:cxn modelId="{7B5B47C4-B63F-45E7-A529-6F51546BD702}" srcId="{2E650F9C-5E6C-4FC3-8F26-20143CF660AC}" destId="{E0E6CD2B-A0A5-4A1D-B6F1-6D3EFF816C61}" srcOrd="3" destOrd="0" parTransId="{EC136CA8-5879-401F-BA63-86C2D667023A}" sibTransId="{076D455E-05BD-43CD-B7A3-4E39C3799D02}"/>
    <dgm:cxn modelId="{2F344FC5-633C-4557-B876-7E2704F66632}" type="presOf" srcId="{2E650F9C-5E6C-4FC3-8F26-20143CF660AC}" destId="{908DEBEE-1DA9-4043-9698-332E7DC8C9F6}" srcOrd="0" destOrd="0" presId="urn:microsoft.com/office/officeart/2005/8/layout/venn3"/>
    <dgm:cxn modelId="{D4A204DA-94E9-4B24-B3F1-9DDFB70A851C}" srcId="{2E650F9C-5E6C-4FC3-8F26-20143CF660AC}" destId="{9D64A496-39C9-4466-A0CA-F2B8B9AE5B94}" srcOrd="1" destOrd="0" parTransId="{4FE2A956-E568-40C0-B4F1-D7D889E60390}" sibTransId="{97438DA4-267A-4928-8450-3D1CFE4804FA}"/>
    <dgm:cxn modelId="{CCF744E6-93F9-48B4-BFAE-C9BB4522007C}" srcId="{2E650F9C-5E6C-4FC3-8F26-20143CF660AC}" destId="{E2097CD9-49E7-4119-9889-FE0723615735}" srcOrd="2" destOrd="0" parTransId="{6227EE45-A682-4891-AFC2-1C884701021F}" sibTransId="{1378B443-D994-4E6A-85B6-6B25F4B315AB}"/>
    <dgm:cxn modelId="{FC310CF0-A6BA-4752-8F40-360BA04971B1}" srcId="{2E650F9C-5E6C-4FC3-8F26-20143CF660AC}" destId="{6FCC1B62-B520-4E2D-8168-659CAFC7FD95}" srcOrd="0" destOrd="0" parTransId="{00713364-C406-4397-8AAF-6ADCAEABE83A}" sibTransId="{1841B6AA-4A86-4E58-A25C-4AA9C7B77033}"/>
    <dgm:cxn modelId="{EDA40A68-659C-4871-83B8-43959C804665}" type="presParOf" srcId="{908DEBEE-1DA9-4043-9698-332E7DC8C9F6}" destId="{743738DC-7AFD-4DBC-8959-36B6BEA611B1}" srcOrd="0" destOrd="0" presId="urn:microsoft.com/office/officeart/2005/8/layout/venn3"/>
    <dgm:cxn modelId="{67B1860F-8891-48A7-A4C3-9FE9B1716C28}" type="presParOf" srcId="{908DEBEE-1DA9-4043-9698-332E7DC8C9F6}" destId="{F6029E3A-77A8-4C0A-A898-47E01DC8F5BD}" srcOrd="1" destOrd="0" presId="urn:microsoft.com/office/officeart/2005/8/layout/venn3"/>
    <dgm:cxn modelId="{E72E7800-4C9B-4671-90A9-4573D00A4F3B}" type="presParOf" srcId="{908DEBEE-1DA9-4043-9698-332E7DC8C9F6}" destId="{8DD5660C-7674-4FED-B186-521633317064}" srcOrd="2" destOrd="0" presId="urn:microsoft.com/office/officeart/2005/8/layout/venn3"/>
    <dgm:cxn modelId="{EEA4D439-B773-44CF-B71C-1AB03766E9AC}" type="presParOf" srcId="{908DEBEE-1DA9-4043-9698-332E7DC8C9F6}" destId="{48491100-5839-4C32-9B17-7BCDF0955008}" srcOrd="3" destOrd="0" presId="urn:microsoft.com/office/officeart/2005/8/layout/venn3"/>
    <dgm:cxn modelId="{1292CF03-6EDD-496C-9127-BCCD8EC46E9C}" type="presParOf" srcId="{908DEBEE-1DA9-4043-9698-332E7DC8C9F6}" destId="{A2BE9BF9-8E64-4AB4-B939-737E0A0E0E8C}" srcOrd="4" destOrd="0" presId="urn:microsoft.com/office/officeart/2005/8/layout/venn3"/>
    <dgm:cxn modelId="{8E71D06B-BF73-47FB-A881-61F3112C663F}" type="presParOf" srcId="{908DEBEE-1DA9-4043-9698-332E7DC8C9F6}" destId="{94993DD6-30E4-433D-A41F-CF791EFED0C5}" srcOrd="5" destOrd="0" presId="urn:microsoft.com/office/officeart/2005/8/layout/venn3"/>
    <dgm:cxn modelId="{EEC1FD39-0ACD-445E-B2E4-CD4B7A5A1A0B}" type="presParOf" srcId="{908DEBEE-1DA9-4043-9698-332E7DC8C9F6}" destId="{1B2BED8B-D425-4A15-AF2F-797DFAA73CF8}" srcOrd="6" destOrd="0" presId="urn:microsoft.com/office/officeart/2005/8/layout/venn3"/>
    <dgm:cxn modelId="{22EEFCD9-6122-4F4A-B277-3CA456B19BF7}" type="presParOf" srcId="{908DEBEE-1DA9-4043-9698-332E7DC8C9F6}" destId="{023F4762-8F72-4021-A369-999D5D6F5EB1}" srcOrd="7" destOrd="0" presId="urn:microsoft.com/office/officeart/2005/8/layout/venn3"/>
    <dgm:cxn modelId="{7A3D029C-93F1-4BDC-8653-AA338EC7F98A}" type="presParOf" srcId="{908DEBEE-1DA9-4043-9698-332E7DC8C9F6}" destId="{E5DA53BC-9070-44BC-BBD9-23032BBA515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38DC-7AFD-4DBC-8959-36B6BEA611B1}">
      <dsp:nvSpPr>
        <dsp:cNvPr id="0" name=""/>
        <dsp:cNvSpPr/>
      </dsp:nvSpPr>
      <dsp:spPr>
        <a:xfrm>
          <a:off x="1018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Comienzan las actividades para la presentación de un nuevo proyecto</a:t>
          </a:r>
        </a:p>
      </dsp:txBody>
      <dsp:txXfrm>
        <a:off x="291884" y="767262"/>
        <a:ext cx="1404425" cy="1404425"/>
      </dsp:txXfrm>
    </dsp:sp>
    <dsp:sp modelId="{A2BE9BF9-8E64-4AB4-B939-737E0A0E0E8C}">
      <dsp:nvSpPr>
        <dsp:cNvPr id="0" name=""/>
        <dsp:cNvSpPr/>
      </dsp:nvSpPr>
      <dsp:spPr>
        <a:xfrm>
          <a:off x="1589944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Finaliza proceso de ratificación del Acuerdo Guaraní</a:t>
          </a:r>
          <a:endParaRPr lang="es-UY" sz="1200" kern="1200" noProof="0" dirty="0">
            <a:solidFill>
              <a:prstClr val="black"/>
            </a:solidFill>
            <a:latin typeface="Montserrat" pitchFamily="2" charset="0"/>
            <a:ea typeface="+mn-ea"/>
            <a:cs typeface="+mn-cs"/>
          </a:endParaRPr>
        </a:p>
      </dsp:txBody>
      <dsp:txXfrm>
        <a:off x="1880810" y="767262"/>
        <a:ext cx="1404425" cy="1404425"/>
      </dsp:txXfrm>
    </dsp:sp>
    <dsp:sp modelId="{1B2BED8B-D425-4A15-AF2F-797DFAA73CF8}">
      <dsp:nvSpPr>
        <dsp:cNvPr id="0" name=""/>
        <dsp:cNvSpPr/>
      </dsp:nvSpPr>
      <dsp:spPr>
        <a:xfrm>
          <a:off x="3178871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1430" rIns="10930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9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El GEF aprueba el Proyecto: "IMPLEMENTACIÓN DEL PROGRAMA DE ACCIÓN ESTRATÉGICA DEL ACUÍFERO GUARANÍ: Facilitando acciones regionales"</a:t>
          </a:r>
        </a:p>
      </dsp:txBody>
      <dsp:txXfrm>
        <a:off x="3469737" y="767262"/>
        <a:ext cx="1404425" cy="1404425"/>
      </dsp:txXfrm>
    </dsp:sp>
    <dsp:sp modelId="{E5DA53BC-9070-44BC-BBD9-23032BBA5155}">
      <dsp:nvSpPr>
        <dsp:cNvPr id="0" name=""/>
        <dsp:cNvSpPr/>
      </dsp:nvSpPr>
      <dsp:spPr>
        <a:xfrm>
          <a:off x="4767797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Entra en vigor el Acuerdo Guaraní</a:t>
          </a:r>
        </a:p>
      </dsp:txBody>
      <dsp:txXfrm>
        <a:off x="5058663" y="767262"/>
        <a:ext cx="1404425" cy="1404425"/>
      </dsp:txXfrm>
    </dsp:sp>
    <dsp:sp modelId="{2C8BFC8B-4D53-411D-B350-A7A22273D170}">
      <dsp:nvSpPr>
        <dsp:cNvPr id="0" name=""/>
        <dsp:cNvSpPr/>
      </dsp:nvSpPr>
      <dsp:spPr>
        <a:xfrm>
          <a:off x="6357742" y="485969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Ejecución del 
Proyecto Guaraní II</a:t>
          </a:r>
        </a:p>
      </dsp:txBody>
      <dsp:txXfrm>
        <a:off x="6648608" y="776835"/>
        <a:ext cx="1404425" cy="140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38DC-7AFD-4DBC-8959-36B6BEA611B1}">
      <dsp:nvSpPr>
        <dsp:cNvPr id="0" name=""/>
        <dsp:cNvSpPr/>
      </dsp:nvSpPr>
      <dsp:spPr>
        <a:xfrm>
          <a:off x="1018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Iniciativas dispersas intentaron capturar el conocimiento geológico e hidrogeológico del acuífero y su dinámica de circulación</a:t>
          </a:r>
        </a:p>
      </dsp:txBody>
      <dsp:txXfrm>
        <a:off x="291884" y="767262"/>
        <a:ext cx="1404425" cy="1404425"/>
      </dsp:txXfrm>
    </dsp:sp>
    <dsp:sp modelId="{8DD5660C-7674-4FED-B186-521633317064}">
      <dsp:nvSpPr>
        <dsp:cNvPr id="0" name=""/>
        <dsp:cNvSpPr/>
      </dsp:nvSpPr>
      <dsp:spPr>
        <a:xfrm>
          <a:off x="1589944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Desarrollo de la propuesta de proyecto.</a:t>
          </a:r>
        </a:p>
      </dsp:txBody>
      <dsp:txXfrm>
        <a:off x="1880810" y="767262"/>
        <a:ext cx="1404425" cy="1404425"/>
      </dsp:txXfrm>
    </dsp:sp>
    <dsp:sp modelId="{A2BE9BF9-8E64-4AB4-B939-737E0A0E0E8C}">
      <dsp:nvSpPr>
        <dsp:cNvPr id="0" name=""/>
        <dsp:cNvSpPr/>
      </dsp:nvSpPr>
      <dsp:spPr>
        <a:xfrm>
          <a:off x="3178871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Proyecto de Protección Ambiental y Desarrollo Sostenible del Sistema Acuífero Guaraní (PSAG),</a:t>
          </a:r>
        </a:p>
      </dsp:txBody>
      <dsp:txXfrm>
        <a:off x="3469737" y="767262"/>
        <a:ext cx="1404425" cy="1404425"/>
      </dsp:txXfrm>
    </dsp:sp>
    <dsp:sp modelId="{1B2BED8B-D425-4A15-AF2F-797DFAA73CF8}">
      <dsp:nvSpPr>
        <dsp:cNvPr id="0" name=""/>
        <dsp:cNvSpPr/>
      </dsp:nvSpPr>
      <dsp:spPr>
        <a:xfrm>
          <a:off x="4767797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Acuerdo sobre el Acuífero Guaraní</a:t>
          </a:r>
        </a:p>
      </dsp:txBody>
      <dsp:txXfrm>
        <a:off x="5058663" y="767262"/>
        <a:ext cx="1404425" cy="1404425"/>
      </dsp:txXfrm>
    </dsp:sp>
    <dsp:sp modelId="{E5DA53BC-9070-44BC-BBD9-23032BBA5155}">
      <dsp:nvSpPr>
        <dsp:cNvPr id="0" name=""/>
        <dsp:cNvSpPr/>
      </dsp:nvSpPr>
      <dsp:spPr>
        <a:xfrm>
          <a:off x="6356723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Desaceleración de la cooperación transfronteriza</a:t>
          </a:r>
        </a:p>
      </dsp:txBody>
      <dsp:txXfrm>
        <a:off x="6647589" y="767262"/>
        <a:ext cx="1404425" cy="1404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38DC-7AFD-4DBC-8959-36B6BEA611B1}">
      <dsp:nvSpPr>
        <dsp:cNvPr id="0" name=""/>
        <dsp:cNvSpPr/>
      </dsp:nvSpPr>
      <dsp:spPr>
        <a:xfrm>
          <a:off x="1018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Comienzan las actividades para la presentación de un nuevo proyecto</a:t>
          </a:r>
        </a:p>
      </dsp:txBody>
      <dsp:txXfrm>
        <a:off x="291884" y="767262"/>
        <a:ext cx="1404425" cy="1404425"/>
      </dsp:txXfrm>
    </dsp:sp>
    <dsp:sp modelId="{A2BE9BF9-8E64-4AB4-B939-737E0A0E0E8C}">
      <dsp:nvSpPr>
        <dsp:cNvPr id="0" name=""/>
        <dsp:cNvSpPr/>
      </dsp:nvSpPr>
      <dsp:spPr>
        <a:xfrm>
          <a:off x="1589944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Finaliza proceso de ratificación del Acuerdo Guaraní</a:t>
          </a:r>
          <a:endParaRPr lang="es-UY" sz="1200" kern="1200" noProof="0" dirty="0">
            <a:solidFill>
              <a:prstClr val="black"/>
            </a:solidFill>
            <a:latin typeface="Montserrat" pitchFamily="2" charset="0"/>
            <a:ea typeface="+mn-ea"/>
            <a:cs typeface="+mn-cs"/>
          </a:endParaRPr>
        </a:p>
      </dsp:txBody>
      <dsp:txXfrm>
        <a:off x="1880810" y="767262"/>
        <a:ext cx="1404425" cy="1404425"/>
      </dsp:txXfrm>
    </dsp:sp>
    <dsp:sp modelId="{1B2BED8B-D425-4A15-AF2F-797DFAA73CF8}">
      <dsp:nvSpPr>
        <dsp:cNvPr id="0" name=""/>
        <dsp:cNvSpPr/>
      </dsp:nvSpPr>
      <dsp:spPr>
        <a:xfrm>
          <a:off x="3178871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1430" rIns="10930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9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El GEF aprueba el Proyecto: "IMPLEMENTACIÓN DEL PROGRAMA DE ACCIÓN ESTRATÉGICA DEL ACUÍFERO GUARANÍ: Facilitando acciones regionales"</a:t>
          </a:r>
        </a:p>
      </dsp:txBody>
      <dsp:txXfrm>
        <a:off x="3469737" y="767262"/>
        <a:ext cx="1404425" cy="1404425"/>
      </dsp:txXfrm>
    </dsp:sp>
    <dsp:sp modelId="{E5DA53BC-9070-44BC-BBD9-23032BBA5155}">
      <dsp:nvSpPr>
        <dsp:cNvPr id="0" name=""/>
        <dsp:cNvSpPr/>
      </dsp:nvSpPr>
      <dsp:spPr>
        <a:xfrm>
          <a:off x="4767797" y="476396"/>
          <a:ext cx="1986157" cy="1986157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Entra en vigor el Acuerdo Guaraní</a:t>
          </a:r>
        </a:p>
      </dsp:txBody>
      <dsp:txXfrm>
        <a:off x="5058663" y="767262"/>
        <a:ext cx="1404425" cy="1404425"/>
      </dsp:txXfrm>
    </dsp:sp>
    <dsp:sp modelId="{2C8BFC8B-4D53-411D-B350-A7A22273D170}">
      <dsp:nvSpPr>
        <dsp:cNvPr id="0" name=""/>
        <dsp:cNvSpPr/>
      </dsp:nvSpPr>
      <dsp:spPr>
        <a:xfrm>
          <a:off x="6357742" y="485969"/>
          <a:ext cx="1986157" cy="1986157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Ejecución del 
Proyecto Guaraní II</a:t>
          </a:r>
        </a:p>
      </dsp:txBody>
      <dsp:txXfrm>
        <a:off x="6648608" y="776835"/>
        <a:ext cx="1404425" cy="1404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38DC-7AFD-4DBC-8959-36B6BEA611B1}">
      <dsp:nvSpPr>
        <dsp:cNvPr id="0" name=""/>
        <dsp:cNvSpPr/>
      </dsp:nvSpPr>
      <dsp:spPr>
        <a:xfrm>
          <a:off x="1018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latin typeface="Montserrat" pitchFamily="2" charset="0"/>
            </a:rPr>
            <a:t>Iniciativas dispersas intentaron capturar el conocimiento geológico e hidrogeológico del acuífero y su dinámica de circulación</a:t>
          </a:r>
        </a:p>
      </dsp:txBody>
      <dsp:txXfrm>
        <a:off x="291884" y="767262"/>
        <a:ext cx="1404425" cy="1404425"/>
      </dsp:txXfrm>
    </dsp:sp>
    <dsp:sp modelId="{8DD5660C-7674-4FED-B186-521633317064}">
      <dsp:nvSpPr>
        <dsp:cNvPr id="0" name=""/>
        <dsp:cNvSpPr/>
      </dsp:nvSpPr>
      <dsp:spPr>
        <a:xfrm>
          <a:off x="1589944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Desarrollo de la propuesta de proyecto.</a:t>
          </a:r>
        </a:p>
      </dsp:txBody>
      <dsp:txXfrm>
        <a:off x="1880810" y="767262"/>
        <a:ext cx="1404425" cy="1404425"/>
      </dsp:txXfrm>
    </dsp:sp>
    <dsp:sp modelId="{A2BE9BF9-8E64-4AB4-B939-737E0A0E0E8C}">
      <dsp:nvSpPr>
        <dsp:cNvPr id="0" name=""/>
        <dsp:cNvSpPr/>
      </dsp:nvSpPr>
      <dsp:spPr>
        <a:xfrm>
          <a:off x="3178871" y="476396"/>
          <a:ext cx="1986157" cy="1986157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Proyecto de Protección Ambiental y Desarrollo Sostenible del Sistema Acuífero Guaraní (PSAG),</a:t>
          </a:r>
        </a:p>
      </dsp:txBody>
      <dsp:txXfrm>
        <a:off x="3469737" y="767262"/>
        <a:ext cx="1404425" cy="1404425"/>
      </dsp:txXfrm>
    </dsp:sp>
    <dsp:sp modelId="{1B2BED8B-D425-4A15-AF2F-797DFAA73CF8}">
      <dsp:nvSpPr>
        <dsp:cNvPr id="0" name=""/>
        <dsp:cNvSpPr/>
      </dsp:nvSpPr>
      <dsp:spPr>
        <a:xfrm>
          <a:off x="4767797" y="476396"/>
          <a:ext cx="1986157" cy="1986157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Acuerdo sobre el Acuífero Guaraní</a:t>
          </a:r>
        </a:p>
      </dsp:txBody>
      <dsp:txXfrm>
        <a:off x="5058663" y="767262"/>
        <a:ext cx="1404425" cy="1404425"/>
      </dsp:txXfrm>
    </dsp:sp>
    <dsp:sp modelId="{E5DA53BC-9070-44BC-BBD9-23032BBA5155}">
      <dsp:nvSpPr>
        <dsp:cNvPr id="0" name=""/>
        <dsp:cNvSpPr/>
      </dsp:nvSpPr>
      <dsp:spPr>
        <a:xfrm>
          <a:off x="6356723" y="476396"/>
          <a:ext cx="1986157" cy="1986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305" tIns="15240" rIns="109305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kern="1200" noProof="0" dirty="0">
              <a:solidFill>
                <a:prstClr val="black"/>
              </a:solidFill>
              <a:latin typeface="Montserrat" pitchFamily="2" charset="0"/>
              <a:ea typeface="+mn-ea"/>
              <a:cs typeface="+mn-cs"/>
            </a:rPr>
            <a:t>Desaceleración de la cooperación transfronteriza</a:t>
          </a:r>
        </a:p>
      </dsp:txBody>
      <dsp:txXfrm>
        <a:off x="6647589" y="767262"/>
        <a:ext cx="1404425" cy="140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17C31-66B9-0916-23F7-9D52264C1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7834A-2B37-8BFC-1184-61B93BAA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10930-098E-39C1-5557-55748298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82528-A881-142E-8F22-945FC9B2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E35B8B-7BC6-0DF6-82C5-8DB05639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0FF42-3F02-5F9A-096C-9E32388A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4FE9A8-C117-AD9D-BC8C-3029E5CBD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D4E74A-FB4A-58DD-E7BD-8A27381F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D3DC0-DF5B-AE22-485E-82E03332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1D4CA-59D5-8FB9-23B5-63381E4A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34C254-E940-DEDB-1874-26D077F50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46E0EE-AF2C-8567-DA04-115851A48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9E2A32-E960-1660-2286-16CCC18C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52296-5A25-70A4-3919-6455219C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05EA5-B847-C7D1-B398-BFABFD4F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C9CC-9428-4B54-9879-A3F41992F550}" type="slidenum">
              <a:rPr lang="es-ES" altLang="es-UY" smtClean="0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39508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803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7242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932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9647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3317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93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130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8897A-A68F-CAA7-D169-547E70C9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9C0F9-4B2C-F7AD-B927-686F5BB3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9E831-3E43-210F-D3C2-28E7E4A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0143-49B9-9512-FAAD-D021D169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52559-6106-E25C-755B-B2DEE04D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768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2204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55146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86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A6851-105B-E2AC-E518-83E2190B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B43C57-D76F-F5D8-7F33-972C57B9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4E1A69-33D7-4BA5-504F-1A97909A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D1A15-1762-94CA-9478-076F4684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BCD5A-FE0C-4BDF-A471-E7FFC755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02E77-9A2F-4649-2C6E-45B14C9E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F4363-2460-1E73-C9DC-98B69A0F8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2DF4C2-2855-12AD-FC77-85F7F8B2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50230-8DFE-036E-F476-A74FBEBA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3512DB-21CD-AE73-7759-F4D570E9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BD318B-5743-CB56-665E-4C8E6E3F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5CE9A-CA9A-A55A-E886-43F6ABF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F45DB7-4CFE-7C49-5A95-3085A08D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4B9670-617A-B0A2-9052-8E71578CF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6346ED-3F51-FCDC-CFE0-E7ECFD06C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B698BD-B5A0-3ACE-2878-D2C06A519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AE0B63-20F6-FEFC-3ACC-CC9934E9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92AA06-00F6-19E8-7F87-48471726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436366-9631-2C32-1F2C-9FECDBAA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7EBF2-4A9F-181C-7BCB-A8193EEA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EFD588-94A2-A2BF-E3F2-18E11FE0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6D49A1-9E33-1633-3C5E-745683F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299CA0-3691-EE00-9EEA-7E98500F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3AB642-689C-FA77-8FCE-5AC77263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6472A3-E1D2-DB8D-389E-F257A5B2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CB543-3950-DDAF-30C5-7D60809A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D92C-3000-002A-419D-BA4B6D2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A0365-FF98-1033-64B6-8C9AB42E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4E0ED2-0AA7-70A8-9C6B-2F3248F60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1CC30-6239-6B4E-562F-34CF70A8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B5AB9-E02C-F230-8262-D0888F50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6E630D-FDF3-0C41-FD73-EAEE7AC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40C1E-EFC7-366D-F7D3-0A8F331F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AD4F27-7EC7-28F2-FCE0-7833713FA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8519F-FEB5-C35F-D2E3-018A916B0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8BDC0F-B435-2D6B-6DB1-5A6AB1FA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74FA26-D116-E4DB-61C4-3D1401E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10862-D670-308F-F406-33A4201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66282B-B09D-6E9F-0851-D9BF68AF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C69AA-014B-C66A-869F-2FA886A67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2DC1DA-DB1C-4FF0-44CA-1F399F24E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0529F-269C-0B59-6347-AC91F0DE5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88D248-A32F-EF33-6E3F-67F35795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1948-4D14-4E58-B970-2B388829452F}" type="datetimeFigureOut">
              <a:rPr lang="es-UY" smtClean="0"/>
              <a:t>20/3/2025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6078-D76E-4614-9BB5-4E63F80D842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81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1" y="3943741"/>
            <a:ext cx="5827442" cy="801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UY" sz="22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acuerdo a la acción, de lo regional a lo local: El futuro del Sistema Acuífero Guaraní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7005FC-9C92-9F0D-8D46-BC26E96B66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5977"/>
            <a:ext cx="9143999" cy="340855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06544C58-8BA6-7826-BBB1-F3D27BA9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913"/>
            <a:ext cx="1770927" cy="17520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1121F43-7387-43BE-D0AE-F0DA7FAF8369}"/>
              </a:ext>
            </a:extLst>
          </p:cNvPr>
          <p:cNvSpPr txBox="1"/>
          <p:nvPr/>
        </p:nvSpPr>
        <p:spPr>
          <a:xfrm>
            <a:off x="1770927" y="5981956"/>
            <a:ext cx="163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Alberto Manganelli</a:t>
            </a:r>
          </a:p>
          <a:p>
            <a:r>
              <a:rPr lang="es-UY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ejecutivo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22054F-22C8-09EE-1ACE-1909BD8E4285}"/>
              </a:ext>
            </a:extLst>
          </p:cNvPr>
          <p:cNvSpPr txBox="1"/>
          <p:nvPr/>
        </p:nvSpPr>
        <p:spPr>
          <a:xfrm>
            <a:off x="6308203" y="6243566"/>
            <a:ext cx="20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noProof="0" dirty="0"/>
              <a:t>Baurú, marzo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1" y="681296"/>
            <a:ext cx="7773338" cy="763334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Calibri" panose="020F0502020204030204" pitchFamily="34" charset="0"/>
                <a:cs typeface="Calibri" panose="020F0502020204030204" pitchFamily="34" charset="0"/>
              </a:rPr>
              <a:t>PROYECTO GUARANÍ II: </a:t>
            </a:r>
            <a:r>
              <a:rPr lang="es-UY" sz="3300" dirty="0"/>
              <a:t>Objetivo</a:t>
            </a:r>
            <a:endParaRPr lang="es-ES" sz="33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7544" y="1735832"/>
            <a:ext cx="8502624" cy="44408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Iniciar el proceso de implementación del PEA a través de los siguientes componentes: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Componente 1: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Consolidación de la cooperación técnica transfronteriza (Acción 2 del PEA)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Componente 2: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Diseño y pruebas piloto de campo de redes y protocolos de monitoreo (Acción 4 del PEA)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COMPONENTE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participación de grupos interesados, actualización del PEA, difusión y creación de capacidades (Acciones 2, 5, 7 del PEA)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s-MX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7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adroTexto 47">
            <a:extLst>
              <a:ext uri="{FF2B5EF4-FFF2-40B4-BE49-F238E27FC236}">
                <a16:creationId xmlns:a16="http://schemas.microsoft.com/office/drawing/2014/main" id="{A90BCB71-0F88-6F4B-1E4C-2BFC18E8024A}"/>
              </a:ext>
            </a:extLst>
          </p:cNvPr>
          <p:cNvSpPr txBox="1"/>
          <p:nvPr/>
        </p:nvSpPr>
        <p:spPr>
          <a:xfrm>
            <a:off x="1686362" y="623422"/>
            <a:ext cx="6361853" cy="790602"/>
          </a:xfrm>
          <a:prstGeom prst="rect">
            <a:avLst/>
          </a:prstGeom>
          <a:noFill/>
        </p:spPr>
        <p:txBody>
          <a:bodyPr wrap="square" lIns="51435" tIns="25718" rIns="51435" bIns="25718" anchor="t">
            <a:spAutoFit/>
          </a:bodyPr>
          <a:lstStyle/>
          <a:p>
            <a:pPr algn="ctr" defTabSz="685800">
              <a:defRPr/>
            </a:pPr>
            <a:r>
              <a:rPr lang="es-UY" sz="2400" b="1" spc="169" noProof="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Contexto de la gestión en el 
Sistema Acuífero Guaraní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1C26ADC-28F2-EC52-62EE-B7212DDA8F53}"/>
              </a:ext>
            </a:extLst>
          </p:cNvPr>
          <p:cNvGrpSpPr/>
          <p:nvPr/>
        </p:nvGrpSpPr>
        <p:grpSpPr>
          <a:xfrm>
            <a:off x="625033" y="1704246"/>
            <a:ext cx="8287473" cy="4266326"/>
            <a:chOff x="3989512" y="2717940"/>
            <a:chExt cx="7073665" cy="312241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FDA902D-91D9-9C45-66E5-C74A1398719B}"/>
                </a:ext>
              </a:extLst>
            </p:cNvPr>
            <p:cNvSpPr/>
            <p:nvPr/>
          </p:nvSpPr>
          <p:spPr>
            <a:xfrm>
              <a:off x="3989512" y="2848977"/>
              <a:ext cx="7073665" cy="2528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s-UY" sz="1600" b="1" noProof="0" dirty="0">
                  <a:solidFill>
                    <a:srgbClr val="000000"/>
                  </a:solidFill>
                  <a:latin typeface="Montserrat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Velocidad de flujo muy baja		                 Gestión a nivel local</a:t>
              </a: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r>
                <a:rPr lang="es-UY" sz="1600" b="1" noProof="0" dirty="0">
                  <a:solidFill>
                    <a:srgbClr val="000000"/>
                  </a:solidFill>
                  <a:latin typeface="Montserrat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Regional                                                                                                                Local</a:t>
              </a:r>
            </a:p>
            <a:p>
              <a:pPr defTabSz="685800">
                <a:defRPr/>
              </a:pPr>
              <a:r>
                <a:rPr lang="es-UY" sz="1600" b="1" noProof="0" dirty="0">
                  <a:solidFill>
                    <a:srgbClr val="000000"/>
                  </a:solidFill>
                  <a:latin typeface="Montserrat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				</a:t>
              </a: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60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es-UY" sz="1050" b="1" noProof="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lecha derecha 2">
              <a:extLst>
                <a:ext uri="{FF2B5EF4-FFF2-40B4-BE49-F238E27FC236}">
                  <a16:creationId xmlns:a16="http://schemas.microsoft.com/office/drawing/2014/main" id="{390B5330-1CAB-9473-30B2-CD4DDB46534E}"/>
                </a:ext>
              </a:extLst>
            </p:cNvPr>
            <p:cNvSpPr/>
            <p:nvPr/>
          </p:nvSpPr>
          <p:spPr>
            <a:xfrm>
              <a:off x="7037140" y="2717940"/>
              <a:ext cx="978408" cy="484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UY" sz="1050" noProof="0" dirty="0">
                <a:solidFill>
                  <a:prstClr val="white"/>
                </a:solidFill>
                <a:latin typeface="Montserrat" pitchFamily="2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39F1DF4-401F-0E1E-EB59-6FC0ACFFF94B}"/>
                </a:ext>
              </a:extLst>
            </p:cNvPr>
            <p:cNvSpPr txBox="1"/>
            <p:nvPr/>
          </p:nvSpPr>
          <p:spPr>
            <a:xfrm>
              <a:off x="6115453" y="3374295"/>
              <a:ext cx="3312369" cy="246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2" indent="-171450" defTabSz="6858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s-UY" b="1" noProof="0" dirty="0">
                  <a:solidFill>
                    <a:srgbClr val="000000"/>
                  </a:solidFill>
                  <a:latin typeface="Montserrat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Cooperación
Conocimiento
Desarrollo de herramientas
Formulación de instrumentos 
Institucionalización de la transferencia de buenas prácticas</a:t>
              </a:r>
              <a:endParaRPr lang="es-UY" noProof="0" dirty="0">
                <a:solidFill>
                  <a:prstClr val="black"/>
                </a:solidFill>
                <a:latin typeface="Montserrat" pitchFamily="2" charset="0"/>
              </a:endParaRPr>
            </a:p>
          </p:txBody>
        </p:sp>
        <p:sp>
          <p:nvSpPr>
            <p:cNvPr id="12" name="Flecha derecha 9">
              <a:extLst>
                <a:ext uri="{FF2B5EF4-FFF2-40B4-BE49-F238E27FC236}">
                  <a16:creationId xmlns:a16="http://schemas.microsoft.com/office/drawing/2014/main" id="{E15FD581-C520-E6EA-0D7A-D5FC42232CAE}"/>
                </a:ext>
              </a:extLst>
            </p:cNvPr>
            <p:cNvSpPr/>
            <p:nvPr/>
          </p:nvSpPr>
          <p:spPr>
            <a:xfrm>
              <a:off x="5288967" y="4141280"/>
              <a:ext cx="64807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UY" sz="1050" noProof="0" dirty="0">
                <a:solidFill>
                  <a:prstClr val="white"/>
                </a:solidFill>
                <a:latin typeface="Montserrat" pitchFamily="2" charset="0"/>
              </a:endParaRPr>
            </a:p>
          </p:txBody>
        </p:sp>
        <p:sp>
          <p:nvSpPr>
            <p:cNvPr id="13" name="Flecha derecha 10">
              <a:extLst>
                <a:ext uri="{FF2B5EF4-FFF2-40B4-BE49-F238E27FC236}">
                  <a16:creationId xmlns:a16="http://schemas.microsoft.com/office/drawing/2014/main" id="{FB6067E0-AB06-6D6D-F5FE-A4C204A12AF2}"/>
                </a:ext>
              </a:extLst>
            </p:cNvPr>
            <p:cNvSpPr/>
            <p:nvPr/>
          </p:nvSpPr>
          <p:spPr>
            <a:xfrm>
              <a:off x="9429455" y="4123515"/>
              <a:ext cx="64807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UY" sz="1050" noProof="0" dirty="0">
                <a:solidFill>
                  <a:prstClr val="white"/>
                </a:solidFill>
                <a:latin typeface="Montserra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87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noProof="0" dirty="0"/>
              <a:t>Logros </a:t>
            </a:r>
            <a:r>
              <a:rPr lang="es-UY" dirty="0"/>
              <a:t>y desafíos </a:t>
            </a:r>
            <a:r>
              <a:rPr lang="es-UY" noProof="0" dirty="0"/>
              <a:t>en la gestión del SAG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sz="2800" noProof="0" dirty="0"/>
              <a:t>Mecanismos de gobernanza transfronteriza</a:t>
            </a:r>
          </a:p>
          <a:p>
            <a:r>
              <a:rPr lang="es-UY" sz="2800" noProof="0" dirty="0"/>
              <a:t>Estudios hidrogeológicos</a:t>
            </a:r>
          </a:p>
          <a:p>
            <a:r>
              <a:rPr lang="es-UY" sz="2800" noProof="0" dirty="0"/>
              <a:t>Capacitación y normativas</a:t>
            </a:r>
          </a:p>
          <a:p>
            <a:r>
              <a:rPr lang="es-UY" sz="2800" noProof="0" dirty="0"/>
              <a:t>Monitoreo</a:t>
            </a:r>
          </a:p>
          <a:p>
            <a:r>
              <a:rPr lang="es-UY" sz="2800" noProof="0" dirty="0"/>
              <a:t>Buenas prácticas agrícolas</a:t>
            </a:r>
          </a:p>
          <a:p>
            <a:r>
              <a:rPr lang="es-UY" sz="2800" noProof="0" dirty="0"/>
              <a:t>Comités de cuenca</a:t>
            </a:r>
          </a:p>
          <a:p>
            <a:r>
              <a:rPr lang="es-UY" sz="2800" noProof="0" dirty="0"/>
              <a:t>Implementación desigual de normativas</a:t>
            </a:r>
          </a:p>
          <a:p>
            <a:r>
              <a:rPr lang="es-UY" sz="2800" noProof="0" dirty="0"/>
              <a:t>Explotación y sobreuso</a:t>
            </a:r>
          </a:p>
          <a:p>
            <a:r>
              <a:rPr lang="es-UY" sz="2800" noProof="0" dirty="0"/>
              <a:t>Falta de participación local</a:t>
            </a:r>
          </a:p>
          <a:p>
            <a:pPr marL="0" indent="0">
              <a:buNone/>
            </a:pPr>
            <a:endParaRPr lang="es-UY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noProof="0" dirty="0"/>
              <a:t>Estrategias para el futuro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UY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Articulación entre niveles de gobierno</a:t>
            </a:r>
          </a:p>
          <a:p>
            <a:pPr>
              <a:lnSpc>
                <a:spcPct val="200000"/>
              </a:lnSpc>
            </a:pPr>
            <a:r>
              <a:rPr lang="es-UY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Ciencia y tecnología en la gestión</a:t>
            </a:r>
          </a:p>
          <a:p>
            <a:pPr>
              <a:lnSpc>
                <a:spcPct val="200000"/>
              </a:lnSpc>
            </a:pPr>
            <a:r>
              <a:rPr lang="es-UY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Educación ambiental</a:t>
            </a:r>
          </a:p>
          <a:p>
            <a:pPr>
              <a:lnSpc>
                <a:spcPct val="200000"/>
              </a:lnSpc>
            </a:pPr>
            <a:r>
              <a:rPr lang="es-UY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Financiamiento sostenible</a:t>
            </a:r>
          </a:p>
          <a:p>
            <a:pPr marL="0" indent="0">
              <a:buNone/>
            </a:pPr>
            <a:endParaRPr lang="es-UY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UY" sz="5400" noProof="0" dirty="0"/>
              <a:t>¿Cuál considera usted que es el mayor desafío para la gestión sostenible del SAG a nivel local y como pueden ayudar las acciones regionales?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4140A4-73A3-5290-7795-ABCB29AF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08" y="2123907"/>
            <a:ext cx="3737172" cy="3688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C42B6C-DD2C-71A5-16CB-721774C6AB30}"/>
              </a:ext>
            </a:extLst>
          </p:cNvPr>
          <p:cNvSpPr txBox="1"/>
          <p:nvPr/>
        </p:nvSpPr>
        <p:spPr>
          <a:xfrm>
            <a:off x="2703414" y="59472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noProof="0" dirty="0"/>
              <a:t>www.ceregas.org  //  ceregas@ceregas.org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759ACD-67DC-FA88-052F-9481A8031A24}"/>
              </a:ext>
            </a:extLst>
          </p:cNvPr>
          <p:cNvSpPr txBox="1"/>
          <p:nvPr/>
        </p:nvSpPr>
        <p:spPr>
          <a:xfrm>
            <a:off x="2323500" y="1229349"/>
            <a:ext cx="449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5400" noProof="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54909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EAC84DF-49FB-5572-0FE3-831FA8E99D7E}"/>
              </a:ext>
            </a:extLst>
          </p:cNvPr>
          <p:cNvCxnSpPr>
            <a:cxnSpLocks/>
          </p:cNvCxnSpPr>
          <p:nvPr/>
        </p:nvCxnSpPr>
        <p:spPr>
          <a:xfrm>
            <a:off x="379378" y="2135078"/>
            <a:ext cx="4011767" cy="0"/>
          </a:xfrm>
          <a:prstGeom prst="line">
            <a:avLst/>
          </a:prstGeom>
          <a:ln w="12700">
            <a:solidFill>
              <a:srgbClr val="0E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90BCB71-0F88-6F4B-1E4C-2BFC18E8024A}"/>
              </a:ext>
            </a:extLst>
          </p:cNvPr>
          <p:cNvSpPr txBox="1"/>
          <p:nvPr/>
        </p:nvSpPr>
        <p:spPr>
          <a:xfrm>
            <a:off x="448248" y="1737184"/>
            <a:ext cx="3942897" cy="328937"/>
          </a:xfrm>
          <a:prstGeom prst="rect">
            <a:avLst/>
          </a:prstGeom>
          <a:noFill/>
        </p:spPr>
        <p:txBody>
          <a:bodyPr wrap="square" lIns="51435" tIns="25718" rIns="51435" bIns="25718" anchor="t">
            <a:spAutoFit/>
          </a:bodyPr>
          <a:lstStyle/>
          <a:p>
            <a:pPr defTabSz="685800">
              <a:defRPr/>
            </a:pPr>
            <a:r>
              <a:rPr lang="es-UY" b="1" spc="169" noProof="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Sistema Acuífero Guaraní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181DE8-1EE8-EF13-EF3F-9A1E7F694C0E}"/>
              </a:ext>
            </a:extLst>
          </p:cNvPr>
          <p:cNvSpPr txBox="1"/>
          <p:nvPr/>
        </p:nvSpPr>
        <p:spPr>
          <a:xfrm>
            <a:off x="330584" y="2321266"/>
            <a:ext cx="417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UY" sz="1500" b="1" noProof="0" dirty="0">
                <a:solidFill>
                  <a:prstClr val="black"/>
                </a:solidFill>
                <a:latin typeface="Montserrat" pitchFamily="2" charset="0"/>
              </a:rPr>
              <a:t>El Sistema Acuífero Guaraní se encuentra en el centro-este de América del Sur
</a:t>
            </a:r>
          </a:p>
          <a:p>
            <a:pPr defTabSz="685800">
              <a:defRPr/>
            </a:pPr>
            <a:r>
              <a:rPr lang="es-UY" sz="1500" b="1" noProof="0" dirty="0">
                <a:solidFill>
                  <a:prstClr val="black"/>
                </a:solidFill>
                <a:latin typeface="Montserrat" pitchFamily="2" charset="0"/>
              </a:rPr>
              <a:t>Ocupa territorios de Argentina, Brasil, Paraguay y Uruguay.
</a:t>
            </a:r>
          </a:p>
          <a:p>
            <a:pPr defTabSz="685800">
              <a:defRPr/>
            </a:pPr>
            <a:r>
              <a:rPr lang="es-UY" sz="1500" b="1" noProof="0" dirty="0">
                <a:solidFill>
                  <a:prstClr val="black"/>
                </a:solidFill>
                <a:latin typeface="Montserrat" pitchFamily="2" charset="0"/>
              </a:rPr>
              <a:t>Abarca una superficie de 1.087.879 km</a:t>
            </a:r>
            <a:r>
              <a:rPr lang="es-UY" sz="1500" b="1" baseline="30000" noProof="0" dirty="0">
                <a:solidFill>
                  <a:prstClr val="black"/>
                </a:solidFill>
                <a:latin typeface="Montserrat" pitchFamily="2" charset="0"/>
              </a:rPr>
              <a:t>2</a:t>
            </a:r>
            <a:endParaRPr lang="es-UY" sz="788" baseline="30000" noProof="0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3D2C18-098C-8536-FF0D-5DE5224F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80" y="897552"/>
            <a:ext cx="3069115" cy="45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C5C182-F1B4-47E9-44E6-C99F89BC3389}"/>
              </a:ext>
            </a:extLst>
          </p:cNvPr>
          <p:cNvSpPr txBox="1"/>
          <p:nvPr/>
        </p:nvSpPr>
        <p:spPr>
          <a:xfrm>
            <a:off x="264862" y="1494584"/>
            <a:ext cx="3275789" cy="283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defRPr/>
            </a:pPr>
            <a:r>
              <a:rPr lang="es-UY" sz="21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¿Por qué es necesaria?
Cooperación 
Gestión coordinada 
</a:t>
            </a:r>
            <a:r>
              <a:rPr lang="es-UY" sz="2100" noProof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Hidrodiplomacia</a:t>
            </a:r>
            <a:endParaRPr lang="es-UY" sz="788" noProof="0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0"/>
            </a:endParaRPr>
          </a:p>
          <a:p>
            <a:pPr algn="just" defTabSz="685800">
              <a:lnSpc>
                <a:spcPts val="1395"/>
              </a:lnSpc>
              <a:defRPr/>
            </a:pPr>
            <a:endParaRPr lang="es-UY" sz="788" noProof="0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E264ED-C60A-537A-CC71-38627E52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51" y="1073038"/>
            <a:ext cx="4821002" cy="36292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30EA0E6-0130-F1F3-964B-5E8B07F4FB6C}"/>
              </a:ext>
            </a:extLst>
          </p:cNvPr>
          <p:cNvSpPr/>
          <p:nvPr/>
        </p:nvSpPr>
        <p:spPr>
          <a:xfrm>
            <a:off x="7171510" y="4115569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s-UY" sz="1200" b="1" noProof="0" dirty="0">
                <a:solidFill>
                  <a:srgbClr val="FFFF00"/>
                </a:solidFill>
                <a:latin typeface="Montserrat" pitchFamily="2" charset="0"/>
              </a:rPr>
              <a:t>Brasil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8C0CC2-646F-416B-2F5B-07E79CB7A78D}"/>
              </a:ext>
            </a:extLst>
          </p:cNvPr>
          <p:cNvSpPr/>
          <p:nvPr/>
        </p:nvSpPr>
        <p:spPr>
          <a:xfrm>
            <a:off x="3750677" y="4115569"/>
            <a:ext cx="1161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s-UY" sz="1200" b="1" noProof="0" dirty="0">
                <a:solidFill>
                  <a:srgbClr val="FFFF00"/>
                </a:solidFill>
                <a:latin typeface="Montserrat" pitchFamily="2" charset="0"/>
              </a:rPr>
              <a:t>Uruguay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25F9A3-507E-1681-7AA9-C5F8419E6D6B}"/>
              </a:ext>
            </a:extLst>
          </p:cNvPr>
          <p:cNvSpPr/>
          <p:nvPr/>
        </p:nvSpPr>
        <p:spPr>
          <a:xfrm>
            <a:off x="4911806" y="3528407"/>
            <a:ext cx="2259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s-UY" sz="1200" b="1" noProof="0" dirty="0">
                <a:solidFill>
                  <a:srgbClr val="FFFF00"/>
                </a:solidFill>
                <a:latin typeface="Montserrat" pitchFamily="2" charset="0"/>
              </a:rPr>
              <a:t>Sistema Acuífero Guaraní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D5AAB2-0AE1-5B14-BC87-1E9E48F2E858}"/>
              </a:ext>
            </a:extLst>
          </p:cNvPr>
          <p:cNvSpPr/>
          <p:nvPr/>
        </p:nvSpPr>
        <p:spPr>
          <a:xfrm>
            <a:off x="5436999" y="1591643"/>
            <a:ext cx="2019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s-UY" sz="1200" b="1" noProof="0" dirty="0">
                <a:solidFill>
                  <a:prstClr val="black"/>
                </a:solidFill>
                <a:latin typeface="Montserrat" pitchFamily="2" charset="0"/>
              </a:rPr>
              <a:t>Marco de Frontera</a:t>
            </a:r>
          </a:p>
        </p:txBody>
      </p:sp>
    </p:spTree>
    <p:extLst>
      <p:ext uri="{BB962C8B-B14F-4D97-AF65-F5344CB8AC3E}">
        <p14:creationId xmlns:p14="http://schemas.microsoft.com/office/powerpoint/2010/main" val="2721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38C2CD1-D2D5-0306-A261-ECD1CD4505AE}"/>
              </a:ext>
            </a:extLst>
          </p:cNvPr>
          <p:cNvGrpSpPr/>
          <p:nvPr/>
        </p:nvGrpSpPr>
        <p:grpSpPr>
          <a:xfrm>
            <a:off x="400050" y="3586289"/>
            <a:ext cx="8343900" cy="2938951"/>
            <a:chOff x="533400" y="1968396"/>
            <a:chExt cx="11125200" cy="3918601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7A2E3B1B-03A0-E707-15F4-1FBA353ED6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1580239"/>
                </p:ext>
              </p:extLst>
            </p:nvPr>
          </p:nvGraphicFramePr>
          <p:xfrm>
            <a:off x="533400" y="1968396"/>
            <a:ext cx="11125200" cy="3918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67129B0-B057-7C0B-6105-383722AD1320}"/>
                </a:ext>
              </a:extLst>
            </p:cNvPr>
            <p:cNvSpPr txBox="1"/>
            <p:nvPr/>
          </p:nvSpPr>
          <p:spPr>
            <a:xfrm>
              <a:off x="1495077" y="2153063"/>
              <a:ext cx="7720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2017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6B72538-13D8-B286-011D-154475F1D025}"/>
                </a:ext>
              </a:extLst>
            </p:cNvPr>
            <p:cNvSpPr txBox="1"/>
            <p:nvPr/>
          </p:nvSpPr>
          <p:spPr>
            <a:xfrm>
              <a:off x="5769628" y="2153063"/>
              <a:ext cx="77628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2019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09536F1-9E30-84CC-262C-A0FC23F13C51}"/>
                </a:ext>
              </a:extLst>
            </p:cNvPr>
            <p:cNvSpPr txBox="1"/>
            <p:nvPr/>
          </p:nvSpPr>
          <p:spPr>
            <a:xfrm>
              <a:off x="8001000" y="5311004"/>
              <a:ext cx="8318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2020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1F052F7-5E59-74DC-4FBF-EA98BC1CD830}"/>
                </a:ext>
              </a:extLst>
            </p:cNvPr>
            <p:cNvSpPr txBox="1"/>
            <p:nvPr/>
          </p:nvSpPr>
          <p:spPr>
            <a:xfrm>
              <a:off x="9677400" y="2187699"/>
              <a:ext cx="14901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2022-2024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45E9230-2A2C-78C6-90C1-AC623CBD8926}"/>
                </a:ext>
              </a:extLst>
            </p:cNvPr>
            <p:cNvSpPr txBox="1"/>
            <p:nvPr/>
          </p:nvSpPr>
          <p:spPr>
            <a:xfrm>
              <a:off x="3614457" y="5266428"/>
              <a:ext cx="7805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2018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D38D5B4-65D7-2767-521E-2F41F947BA81}"/>
              </a:ext>
            </a:extLst>
          </p:cNvPr>
          <p:cNvGrpSpPr/>
          <p:nvPr/>
        </p:nvGrpSpPr>
        <p:grpSpPr>
          <a:xfrm>
            <a:off x="400050" y="620493"/>
            <a:ext cx="8343900" cy="2938951"/>
            <a:chOff x="533400" y="1968396"/>
            <a:chExt cx="11125200" cy="3918601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ED80D3F6-8CCB-59E6-4176-654C1E9789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49228569"/>
                </p:ext>
              </p:extLst>
            </p:nvPr>
          </p:nvGraphicFramePr>
          <p:xfrm>
            <a:off x="533400" y="1968396"/>
            <a:ext cx="11125200" cy="3918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E6E9039-4842-65FE-58F0-9B7CFD53C41E}"/>
                </a:ext>
              </a:extLst>
            </p:cNvPr>
            <p:cNvSpPr txBox="1"/>
            <p:nvPr/>
          </p:nvSpPr>
          <p:spPr>
            <a:xfrm>
              <a:off x="1219200" y="2153063"/>
              <a:ext cx="1477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1970-2000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182BFD3-3CE1-3074-9D0C-B4DBB941F1F1}"/>
                </a:ext>
              </a:extLst>
            </p:cNvPr>
            <p:cNvSpPr txBox="1"/>
            <p:nvPr/>
          </p:nvSpPr>
          <p:spPr>
            <a:xfrm>
              <a:off x="3352800" y="5311004"/>
              <a:ext cx="15264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2000-2003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EF560F3-B34A-FCB9-A271-7666E67E5994}"/>
                </a:ext>
              </a:extLst>
            </p:cNvPr>
            <p:cNvSpPr txBox="1"/>
            <p:nvPr/>
          </p:nvSpPr>
          <p:spPr>
            <a:xfrm>
              <a:off x="5500324" y="2153063"/>
              <a:ext cx="15179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2003-2009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ACA8252-2961-4F83-BE60-9D3F796D720B}"/>
                </a:ext>
              </a:extLst>
            </p:cNvPr>
            <p:cNvSpPr txBox="1"/>
            <p:nvPr/>
          </p:nvSpPr>
          <p:spPr>
            <a:xfrm>
              <a:off x="8001000" y="5311004"/>
              <a:ext cx="78483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2010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AB1837C-23D4-7792-E71E-F010B950F967}"/>
                </a:ext>
              </a:extLst>
            </p:cNvPr>
            <p:cNvSpPr txBox="1"/>
            <p:nvPr/>
          </p:nvSpPr>
          <p:spPr>
            <a:xfrm>
              <a:off x="9758217" y="2153063"/>
              <a:ext cx="14003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2010-2017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43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2384B-53FA-32C6-19C9-D0E891FF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55DAD5F-5E3F-0A47-534B-B079D8BC4DDC}"/>
              </a:ext>
            </a:extLst>
          </p:cNvPr>
          <p:cNvGrpSpPr/>
          <p:nvPr/>
        </p:nvGrpSpPr>
        <p:grpSpPr>
          <a:xfrm>
            <a:off x="400050" y="3586289"/>
            <a:ext cx="8343900" cy="2938951"/>
            <a:chOff x="533400" y="1968396"/>
            <a:chExt cx="11125200" cy="3918601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F39EA72F-B2FD-F12E-CA6D-42B24E8C6F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7961084"/>
                </p:ext>
              </p:extLst>
            </p:nvPr>
          </p:nvGraphicFramePr>
          <p:xfrm>
            <a:off x="533400" y="1968396"/>
            <a:ext cx="11125200" cy="3918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8B2CDF9-D49C-2C63-4F71-A372905BB808}"/>
                </a:ext>
              </a:extLst>
            </p:cNvPr>
            <p:cNvSpPr txBox="1"/>
            <p:nvPr/>
          </p:nvSpPr>
          <p:spPr>
            <a:xfrm>
              <a:off x="1495077" y="2153063"/>
              <a:ext cx="7720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2017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9EF6157-851D-2CC0-DC14-5A75A5243AE5}"/>
                </a:ext>
              </a:extLst>
            </p:cNvPr>
            <p:cNvSpPr txBox="1"/>
            <p:nvPr/>
          </p:nvSpPr>
          <p:spPr>
            <a:xfrm>
              <a:off x="5769628" y="2153063"/>
              <a:ext cx="77628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2019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BEA3422-D8A6-9358-DF78-A5CE9EDAF251}"/>
                </a:ext>
              </a:extLst>
            </p:cNvPr>
            <p:cNvSpPr txBox="1"/>
            <p:nvPr/>
          </p:nvSpPr>
          <p:spPr>
            <a:xfrm>
              <a:off x="8001000" y="5311004"/>
              <a:ext cx="8318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2020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B780D67-D46A-2AFB-221D-C2C80070B3F0}"/>
                </a:ext>
              </a:extLst>
            </p:cNvPr>
            <p:cNvSpPr txBox="1"/>
            <p:nvPr/>
          </p:nvSpPr>
          <p:spPr>
            <a:xfrm>
              <a:off x="9677400" y="2187699"/>
              <a:ext cx="14901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2022-2024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8E99E14-2E35-0354-E5B2-95285485C8A1}"/>
                </a:ext>
              </a:extLst>
            </p:cNvPr>
            <p:cNvSpPr txBox="1"/>
            <p:nvPr/>
          </p:nvSpPr>
          <p:spPr>
            <a:xfrm>
              <a:off x="3614457" y="5266428"/>
              <a:ext cx="7805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2018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2A2EF92-9526-ED08-85EE-8A5F5710B339}"/>
              </a:ext>
            </a:extLst>
          </p:cNvPr>
          <p:cNvGrpSpPr/>
          <p:nvPr/>
        </p:nvGrpSpPr>
        <p:grpSpPr>
          <a:xfrm>
            <a:off x="400050" y="620493"/>
            <a:ext cx="8343900" cy="2938951"/>
            <a:chOff x="533400" y="1968396"/>
            <a:chExt cx="11125200" cy="3918601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6CCA5DAC-B10A-EE96-A59B-9DF54F9D03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6655544"/>
                </p:ext>
              </p:extLst>
            </p:nvPr>
          </p:nvGraphicFramePr>
          <p:xfrm>
            <a:off x="533400" y="1968396"/>
            <a:ext cx="11125200" cy="3918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FB124B0-ED38-1B82-AAF0-135FCA47290D}"/>
                </a:ext>
              </a:extLst>
            </p:cNvPr>
            <p:cNvSpPr txBox="1"/>
            <p:nvPr/>
          </p:nvSpPr>
          <p:spPr>
            <a:xfrm>
              <a:off x="1219200" y="2153063"/>
              <a:ext cx="1477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1970-2000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CEDA938-766B-E265-DD16-2BE109997410}"/>
                </a:ext>
              </a:extLst>
            </p:cNvPr>
            <p:cNvSpPr txBox="1"/>
            <p:nvPr/>
          </p:nvSpPr>
          <p:spPr>
            <a:xfrm>
              <a:off x="3352800" y="5311004"/>
              <a:ext cx="15264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2000-2003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CCE9FEC-6253-DAB7-01BE-D52FD5A92088}"/>
                </a:ext>
              </a:extLst>
            </p:cNvPr>
            <p:cNvSpPr txBox="1"/>
            <p:nvPr/>
          </p:nvSpPr>
          <p:spPr>
            <a:xfrm>
              <a:off x="5500324" y="2153063"/>
              <a:ext cx="15179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2003-2009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36F5AB7-B6A7-7809-C996-7A835D727EFF}"/>
                </a:ext>
              </a:extLst>
            </p:cNvPr>
            <p:cNvSpPr txBox="1"/>
            <p:nvPr/>
          </p:nvSpPr>
          <p:spPr>
            <a:xfrm>
              <a:off x="8001000" y="5311004"/>
              <a:ext cx="78483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2010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FB2C5E4-B833-5A7B-5102-6805853751F8}"/>
                </a:ext>
              </a:extLst>
            </p:cNvPr>
            <p:cNvSpPr txBox="1"/>
            <p:nvPr/>
          </p:nvSpPr>
          <p:spPr>
            <a:xfrm>
              <a:off x="9758217" y="2153063"/>
              <a:ext cx="14003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s-UY" sz="1350" b="1" noProof="0" dirty="0">
                  <a:solidFill>
                    <a:prstClr val="black"/>
                  </a:solidFill>
                  <a:latin typeface="Montserrat" pitchFamily="2" charset="0"/>
                </a:rPr>
                <a:t>2010-2017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187A7-FCCD-3B76-E9A4-24C98144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U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Proyecto para la Protección Ambiental y Desarrollo Sostenible del Sistema Acuífero Guaraní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43EB4-023F-18B6-B5F8-99CA710D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Avance del conocimiento técnico y gran producción de datos.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U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Cartografía geológica e hidrogeológica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U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Banco de datos de pozos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Diseño de una red de monitoreo regional </a:t>
            </a:r>
            <a:r>
              <a:rPr kumimoji="0" lang="es-U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 pozos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U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Modelos conceptuales y matemáticos de flujo (regional y local)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Implementación y alimentación del sistema de información del SAG (SISAG)</a:t>
            </a:r>
            <a:endParaRPr kumimoji="0" lang="es-U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8383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581AB-94CB-36A6-10C3-C0919B94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U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Proyecto para la Protección Ambiental y Desarrollo Sostenible del Sistema Acuífero Guaraní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9CC806-73DA-D624-CF03-28C66CB9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Desarrollo de regulación sobre aguas subterráneas en los 4 países del SAG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UY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Análisis de Diagnóstico Transfronterizo (ADT)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Mecanismo probado  de cooperación regional, con instancias de participación y decisión de ámbito nacional en diferentes </a:t>
            </a:r>
            <a:r>
              <a:rPr kumimoji="0" lang="es-UY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niveles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“Fondo Guaraní de las Universidades”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“Fondo Guaraní de la Ciudadanía”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Programa Estratégico de Acciones (PEA)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4888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1064078"/>
            <a:ext cx="3782642" cy="4590423"/>
          </a:xfrm>
          <a:prstGeom prst="rect">
            <a:avLst/>
          </a:prstGeom>
          <a:ln w="15875" cmpd="sng">
            <a:solidFill>
              <a:schemeClr val="tx1"/>
            </a:solidFill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4200943" y="4663902"/>
            <a:ext cx="4638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UY" sz="1350" dirty="0">
                <a:solidFill>
                  <a:prstClr val="black"/>
                </a:solidFill>
                <a:latin typeface="Calibri" panose="020F0502020204030204"/>
              </a:rPr>
              <a:t>Los productos del proyecto se encuentran disponibles en:        </a:t>
            </a:r>
          </a:p>
          <a:p>
            <a:pPr defTabSz="685800"/>
            <a:r>
              <a:rPr lang="es-UY" sz="1350" dirty="0">
                <a:solidFill>
                  <a:prstClr val="black"/>
                </a:solidFill>
                <a:latin typeface="Calibri" panose="020F0502020204030204"/>
              </a:rPr>
              <a:t>                      www.ceregas.org/publicaciones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65" y="1064078"/>
            <a:ext cx="2406206" cy="340273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6" y="1064078"/>
            <a:ext cx="2408115" cy="340273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26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C5BF7-AA19-4E60-B5A2-AF1AA4B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59949"/>
            <a:ext cx="6447501" cy="990600"/>
          </a:xfrm>
        </p:spPr>
        <p:txBody>
          <a:bodyPr>
            <a:normAutofit/>
          </a:bodyPr>
          <a:lstStyle/>
          <a:p>
            <a:r>
              <a:rPr lang="es-MX" dirty="0"/>
              <a:t>El Acuerdo Guaraní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EAFD8-E8D4-4A10-84E8-B0215BC2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15025"/>
            <a:ext cx="8335374" cy="469475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En el año 2010 los cuatro países que comparten el Sistema Acuífero Guaraní firmaron un acuerdo para su gestión equitativa y razonable teniendo en cuenta la soberanía de cada uno de los países.</a:t>
            </a:r>
          </a:p>
          <a:p>
            <a:pPr algn="just"/>
            <a:r>
              <a:rPr lang="es-MX" dirty="0"/>
              <a:t>Es importante resaltar este acuerdo fue negociado en ausencia de un conflicto por el recurso natural.</a:t>
            </a:r>
          </a:p>
          <a:p>
            <a:pPr algn="just"/>
            <a:r>
              <a:rPr lang="es-MX" dirty="0"/>
              <a:t>El acuerdo entró en vigor a partir del noviembre de 2020, una vez cumplidos todos los trámites establecidos.</a:t>
            </a:r>
          </a:p>
          <a:p>
            <a:pPr algn="just"/>
            <a:r>
              <a:rPr lang="es-MX" dirty="0"/>
              <a:t>El acuerdo establece un marco de gestión general que contiene las normas generales del derecho internacional aplicables a los recursos hídricos transfronterizos.</a:t>
            </a:r>
          </a:p>
          <a:p>
            <a:pPr algn="just"/>
            <a:r>
              <a:rPr lang="es-MX" dirty="0"/>
              <a:t>Los principales desafíos que enfrenta la entrada en vigor del Acuerdo son:</a:t>
            </a:r>
          </a:p>
          <a:p>
            <a:pPr lvl="1" algn="just"/>
            <a:r>
              <a:rPr lang="es-MX" dirty="0"/>
              <a:t>La regulación de los artículos para su aplicación real, ya que el acuerdo contiene disposiciones generales.</a:t>
            </a:r>
          </a:p>
          <a:p>
            <a:pPr lvl="1" algn="just"/>
            <a:r>
              <a:rPr lang="es-MX" dirty="0"/>
              <a:t>La definición de la composición de la Comisión (política, técnica, combinación de ambas, etc.) y su funcionamiento y funciones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86879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823</Words>
  <Application>Microsoft Office PowerPoint</Application>
  <PresentationFormat>Presentación en pantalla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 Black</vt:lpstr>
      <vt:lpstr>Calibri</vt:lpstr>
      <vt:lpstr>Calibri Light</vt:lpstr>
      <vt:lpstr>Montserrat</vt:lpstr>
      <vt:lpstr>Tw Cen MT</vt:lpstr>
      <vt:lpstr>Tema de Office</vt:lpstr>
      <vt:lpstr>1_Tema de Office</vt:lpstr>
      <vt:lpstr>Del acuerdo a la acción, de lo regional a lo local: El futuro del Sistema Acuífero Guaraní</vt:lpstr>
      <vt:lpstr>Presentación de PowerPoint</vt:lpstr>
      <vt:lpstr>Presentación de PowerPoint</vt:lpstr>
      <vt:lpstr>Presentación de PowerPoint</vt:lpstr>
      <vt:lpstr>Presentación de PowerPoint</vt:lpstr>
      <vt:lpstr>Proyecto para la Protección Ambiental y Desarrollo Sostenible del Sistema Acuífero Guaraní</vt:lpstr>
      <vt:lpstr>Proyecto para la Protección Ambiental y Desarrollo Sostenible del Sistema Acuífero Guaraní</vt:lpstr>
      <vt:lpstr>Presentación de PowerPoint</vt:lpstr>
      <vt:lpstr>El Acuerdo Guaraní</vt:lpstr>
      <vt:lpstr>PROYECTO GUARANÍ II: Objetivo</vt:lpstr>
      <vt:lpstr>Presentación de PowerPoint</vt:lpstr>
      <vt:lpstr>Logros y desafíos en la gestión del SAG</vt:lpstr>
      <vt:lpstr>Estrategias para el futuro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ACER</cp:lastModifiedBy>
  <cp:revision>7</cp:revision>
  <dcterms:created xsi:type="dcterms:W3CDTF">2013-01-27T09:14:16Z</dcterms:created>
  <dcterms:modified xsi:type="dcterms:W3CDTF">2025-03-20T09:26:17Z</dcterms:modified>
  <cp:category/>
</cp:coreProperties>
</file>