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4"/>
  </p:sldMasterIdLst>
  <p:notesMasterIdLst>
    <p:notesMasterId r:id="rId45"/>
  </p:notesMasterIdLst>
  <p:sldIdLst>
    <p:sldId id="521" r:id="rId5"/>
    <p:sldId id="485" r:id="rId6"/>
    <p:sldId id="488" r:id="rId7"/>
    <p:sldId id="489" r:id="rId8"/>
    <p:sldId id="456" r:id="rId9"/>
    <p:sldId id="494" r:id="rId10"/>
    <p:sldId id="490" r:id="rId11"/>
    <p:sldId id="493" r:id="rId12"/>
    <p:sldId id="496" r:id="rId13"/>
    <p:sldId id="366" r:id="rId14"/>
    <p:sldId id="522" r:id="rId15"/>
    <p:sldId id="367" r:id="rId16"/>
    <p:sldId id="369" r:id="rId17"/>
    <p:sldId id="368" r:id="rId18"/>
    <p:sldId id="499" r:id="rId19"/>
    <p:sldId id="501" r:id="rId20"/>
    <p:sldId id="503" r:id="rId21"/>
    <p:sldId id="506" r:id="rId22"/>
    <p:sldId id="504" r:id="rId23"/>
    <p:sldId id="507" r:id="rId24"/>
    <p:sldId id="509" r:id="rId25"/>
    <p:sldId id="517" r:id="rId26"/>
    <p:sldId id="511" r:id="rId27"/>
    <p:sldId id="463" r:id="rId28"/>
    <p:sldId id="510" r:id="rId29"/>
    <p:sldId id="458" r:id="rId30"/>
    <p:sldId id="466" r:id="rId31"/>
    <p:sldId id="468" r:id="rId32"/>
    <p:sldId id="513" r:id="rId33"/>
    <p:sldId id="512" r:id="rId34"/>
    <p:sldId id="470" r:id="rId35"/>
    <p:sldId id="467" r:id="rId36"/>
    <p:sldId id="473" r:id="rId37"/>
    <p:sldId id="480" r:id="rId38"/>
    <p:sldId id="472" r:id="rId39"/>
    <p:sldId id="515" r:id="rId40"/>
    <p:sldId id="520" r:id="rId41"/>
    <p:sldId id="516" r:id="rId42"/>
    <p:sldId id="474" r:id="rId43"/>
    <p:sldId id="514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6C"/>
    <a:srgbClr val="E2F9DD"/>
    <a:srgbClr val="526F1F"/>
    <a:srgbClr val="8AB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038B8C-5652-43B2-9D90-D83A58ED577D}" v="459" dt="2025-03-19T02:51:24.0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49" autoAdjust="0"/>
    <p:restoredTop sz="90065" autoAdjust="0"/>
  </p:normalViewPr>
  <p:slideViewPr>
    <p:cSldViewPr snapToGrid="0">
      <p:cViewPr>
        <p:scale>
          <a:sx n="70" d="100"/>
          <a:sy n="70" d="100"/>
        </p:scale>
        <p:origin x="88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Varnier Varnier" userId="d17a49a503076a25" providerId="LiveId" clId="{2D038B8C-5652-43B2-9D90-D83A58ED577D}"/>
    <pc:docChg chg="undo custSel delSld modSld">
      <pc:chgData name="Claudia Varnier Varnier" userId="d17a49a503076a25" providerId="LiveId" clId="{2D038B8C-5652-43B2-9D90-D83A58ED577D}" dt="2025-03-19T02:51:50.025" v="1034" actId="14100"/>
      <pc:docMkLst>
        <pc:docMk/>
      </pc:docMkLst>
      <pc:sldChg chg="del">
        <pc:chgData name="Claudia Varnier Varnier" userId="d17a49a503076a25" providerId="LiveId" clId="{2D038B8C-5652-43B2-9D90-D83A58ED577D}" dt="2025-03-19T02:07:21.214" v="480" actId="47"/>
        <pc:sldMkLst>
          <pc:docMk/>
          <pc:sldMk cId="2909264385" sldId="365"/>
        </pc:sldMkLst>
      </pc:sldChg>
      <pc:sldChg chg="modSp mod">
        <pc:chgData name="Claudia Varnier Varnier" userId="d17a49a503076a25" providerId="LiveId" clId="{2D038B8C-5652-43B2-9D90-D83A58ED577D}" dt="2025-03-19T02:08:17.222" v="486" actId="123"/>
        <pc:sldMkLst>
          <pc:docMk/>
          <pc:sldMk cId="1723418163" sldId="369"/>
        </pc:sldMkLst>
        <pc:spChg chg="mod">
          <ac:chgData name="Claudia Varnier Varnier" userId="d17a49a503076a25" providerId="LiveId" clId="{2D038B8C-5652-43B2-9D90-D83A58ED577D}" dt="2025-03-19T02:08:17.222" v="486" actId="123"/>
          <ac:spMkLst>
            <pc:docMk/>
            <pc:sldMk cId="1723418163" sldId="369"/>
            <ac:spMk id="7" creationId="{154A62F2-65E7-FC45-9A1D-4F7C2F1FBDB5}"/>
          </ac:spMkLst>
        </pc:spChg>
      </pc:sldChg>
      <pc:sldChg chg="modSp mod">
        <pc:chgData name="Claudia Varnier Varnier" userId="d17a49a503076a25" providerId="LiveId" clId="{2D038B8C-5652-43B2-9D90-D83A58ED577D}" dt="2025-03-19T01:41:25.587" v="208" actId="14100"/>
        <pc:sldMkLst>
          <pc:docMk/>
          <pc:sldMk cId="1142294610" sldId="456"/>
        </pc:sldMkLst>
        <pc:spChg chg="mod">
          <ac:chgData name="Claudia Varnier Varnier" userId="d17a49a503076a25" providerId="LiveId" clId="{2D038B8C-5652-43B2-9D90-D83A58ED577D}" dt="2025-03-19T01:35:47.032" v="170" actId="20577"/>
          <ac:spMkLst>
            <pc:docMk/>
            <pc:sldMk cId="1142294610" sldId="456"/>
            <ac:spMk id="10" creationId="{21A40982-BA5B-B494-7CE0-BE87B1200210}"/>
          </ac:spMkLst>
        </pc:spChg>
        <pc:spChg chg="mod">
          <ac:chgData name="Claudia Varnier Varnier" userId="d17a49a503076a25" providerId="LiveId" clId="{2D038B8C-5652-43B2-9D90-D83A58ED577D}" dt="2025-03-19T01:41:25.587" v="208" actId="14100"/>
          <ac:spMkLst>
            <pc:docMk/>
            <pc:sldMk cId="1142294610" sldId="456"/>
            <ac:spMk id="30" creationId="{FE533E1C-FB42-62DC-F0BE-DB447B1E7C2C}"/>
          </ac:spMkLst>
        </pc:spChg>
        <pc:spChg chg="mod">
          <ac:chgData name="Claudia Varnier Varnier" userId="d17a49a503076a25" providerId="LiveId" clId="{2D038B8C-5652-43B2-9D90-D83A58ED577D}" dt="2025-03-19T01:33:05.435" v="135" actId="1076"/>
          <ac:spMkLst>
            <pc:docMk/>
            <pc:sldMk cId="1142294610" sldId="456"/>
            <ac:spMk id="54" creationId="{E6E01C72-FEEE-DF2D-18B3-FA4DEA289016}"/>
          </ac:spMkLst>
        </pc:spChg>
        <pc:spChg chg="mod">
          <ac:chgData name="Claudia Varnier Varnier" userId="d17a49a503076a25" providerId="LiveId" clId="{2D038B8C-5652-43B2-9D90-D83A58ED577D}" dt="2025-03-19T01:41:05.660" v="203" actId="13926"/>
          <ac:spMkLst>
            <pc:docMk/>
            <pc:sldMk cId="1142294610" sldId="456"/>
            <ac:spMk id="56" creationId="{418413D5-FDF3-4A40-B8E1-93CC6067E430}"/>
          </ac:spMkLst>
        </pc:spChg>
      </pc:sldChg>
      <pc:sldChg chg="modSp mod">
        <pc:chgData name="Claudia Varnier Varnier" userId="d17a49a503076a25" providerId="LiveId" clId="{2D038B8C-5652-43B2-9D90-D83A58ED577D}" dt="2025-03-19T02:31:26.756" v="704" actId="20577"/>
        <pc:sldMkLst>
          <pc:docMk/>
          <pc:sldMk cId="1531842659" sldId="463"/>
        </pc:sldMkLst>
        <pc:spChg chg="mod">
          <ac:chgData name="Claudia Varnier Varnier" userId="d17a49a503076a25" providerId="LiveId" clId="{2D038B8C-5652-43B2-9D90-D83A58ED577D}" dt="2025-03-19T02:31:26.756" v="704" actId="20577"/>
          <ac:spMkLst>
            <pc:docMk/>
            <pc:sldMk cId="1531842659" sldId="463"/>
            <ac:spMk id="10" creationId="{8A355798-5FFB-6713-2896-C3137150917C}"/>
          </ac:spMkLst>
        </pc:spChg>
      </pc:sldChg>
      <pc:sldChg chg="modSp mod">
        <pc:chgData name="Claudia Varnier Varnier" userId="d17a49a503076a25" providerId="LiveId" clId="{2D038B8C-5652-43B2-9D90-D83A58ED577D}" dt="2025-03-19T02:33:11.956" v="708" actId="20577"/>
        <pc:sldMkLst>
          <pc:docMk/>
          <pc:sldMk cId="3002808126" sldId="466"/>
        </pc:sldMkLst>
        <pc:spChg chg="mod">
          <ac:chgData name="Claudia Varnier Varnier" userId="d17a49a503076a25" providerId="LiveId" clId="{2D038B8C-5652-43B2-9D90-D83A58ED577D}" dt="2025-03-19T02:33:11.956" v="708" actId="20577"/>
          <ac:spMkLst>
            <pc:docMk/>
            <pc:sldMk cId="3002808126" sldId="466"/>
            <ac:spMk id="3" creationId="{FD3E1EA2-0A31-76CE-7283-4ECD85FA9E85}"/>
          </ac:spMkLst>
        </pc:spChg>
      </pc:sldChg>
      <pc:sldChg chg="modSp mod">
        <pc:chgData name="Claudia Varnier Varnier" userId="d17a49a503076a25" providerId="LiveId" clId="{2D038B8C-5652-43B2-9D90-D83A58ED577D}" dt="2025-03-19T02:35:36.982" v="759" actId="1076"/>
        <pc:sldMkLst>
          <pc:docMk/>
          <pc:sldMk cId="2227158935" sldId="468"/>
        </pc:sldMkLst>
        <pc:spChg chg="mod">
          <ac:chgData name="Claudia Varnier Varnier" userId="d17a49a503076a25" providerId="LiveId" clId="{2D038B8C-5652-43B2-9D90-D83A58ED577D}" dt="2025-03-19T02:33:52.713" v="727" actId="6549"/>
          <ac:spMkLst>
            <pc:docMk/>
            <pc:sldMk cId="2227158935" sldId="468"/>
            <ac:spMk id="7" creationId="{183873F0-1069-03E9-031F-3DF588D461C5}"/>
          </ac:spMkLst>
        </pc:spChg>
        <pc:spChg chg="mod">
          <ac:chgData name="Claudia Varnier Varnier" userId="d17a49a503076a25" providerId="LiveId" clId="{2D038B8C-5652-43B2-9D90-D83A58ED577D}" dt="2025-03-19T02:35:03.052" v="755" actId="14100"/>
          <ac:spMkLst>
            <pc:docMk/>
            <pc:sldMk cId="2227158935" sldId="468"/>
            <ac:spMk id="20" creationId="{3C37E196-0478-D4C1-4251-417A96A28A19}"/>
          </ac:spMkLst>
        </pc:spChg>
        <pc:spChg chg="mod">
          <ac:chgData name="Claudia Varnier Varnier" userId="d17a49a503076a25" providerId="LiveId" clId="{2D038B8C-5652-43B2-9D90-D83A58ED577D}" dt="2025-03-19T02:35:08.429" v="756" actId="1076"/>
          <ac:spMkLst>
            <pc:docMk/>
            <pc:sldMk cId="2227158935" sldId="468"/>
            <ac:spMk id="21" creationId="{B3AB5446-9967-184E-569C-7F3CABBEBAD8}"/>
          </ac:spMkLst>
        </pc:spChg>
        <pc:spChg chg="mod">
          <ac:chgData name="Claudia Varnier Varnier" userId="d17a49a503076a25" providerId="LiveId" clId="{2D038B8C-5652-43B2-9D90-D83A58ED577D}" dt="2025-03-19T02:35:36.982" v="759" actId="1076"/>
          <ac:spMkLst>
            <pc:docMk/>
            <pc:sldMk cId="2227158935" sldId="468"/>
            <ac:spMk id="22" creationId="{A3D90130-8825-66E4-47E8-D14A8B0EC1DE}"/>
          </ac:spMkLst>
        </pc:spChg>
        <pc:spChg chg="mod">
          <ac:chgData name="Claudia Varnier Varnier" userId="d17a49a503076a25" providerId="LiveId" clId="{2D038B8C-5652-43B2-9D90-D83A58ED577D}" dt="2025-03-19T02:35:27.088" v="758" actId="1076"/>
          <ac:spMkLst>
            <pc:docMk/>
            <pc:sldMk cId="2227158935" sldId="468"/>
            <ac:spMk id="23" creationId="{7970D8FE-14C5-AF3B-411E-6B54EBC9E911}"/>
          </ac:spMkLst>
        </pc:spChg>
        <pc:spChg chg="mod">
          <ac:chgData name="Claudia Varnier Varnier" userId="d17a49a503076a25" providerId="LiveId" clId="{2D038B8C-5652-43B2-9D90-D83A58ED577D}" dt="2025-03-19T02:35:17.692" v="757" actId="1076"/>
          <ac:spMkLst>
            <pc:docMk/>
            <pc:sldMk cId="2227158935" sldId="468"/>
            <ac:spMk id="24" creationId="{22397C8C-B4A8-12DB-AAFF-53554CF9046C}"/>
          </ac:spMkLst>
        </pc:spChg>
      </pc:sldChg>
      <pc:sldChg chg="modSp mod">
        <pc:chgData name="Claudia Varnier Varnier" userId="d17a49a503076a25" providerId="LiveId" clId="{2D038B8C-5652-43B2-9D90-D83A58ED577D}" dt="2025-03-19T02:38:15.647" v="813" actId="20577"/>
        <pc:sldMkLst>
          <pc:docMk/>
          <pc:sldMk cId="2257134006" sldId="470"/>
        </pc:sldMkLst>
        <pc:spChg chg="mod">
          <ac:chgData name="Claudia Varnier Varnier" userId="d17a49a503076a25" providerId="LiveId" clId="{2D038B8C-5652-43B2-9D90-D83A58ED577D}" dt="2025-03-19T02:38:15.647" v="813" actId="20577"/>
          <ac:spMkLst>
            <pc:docMk/>
            <pc:sldMk cId="2257134006" sldId="470"/>
            <ac:spMk id="2" creationId="{5B7B901F-ECF0-4CB0-241F-71DAC1705059}"/>
          </ac:spMkLst>
        </pc:spChg>
      </pc:sldChg>
      <pc:sldChg chg="modSp mod">
        <pc:chgData name="Claudia Varnier Varnier" userId="d17a49a503076a25" providerId="LiveId" clId="{2D038B8C-5652-43B2-9D90-D83A58ED577D}" dt="2025-03-19T02:39:48.665" v="829" actId="207"/>
        <pc:sldMkLst>
          <pc:docMk/>
          <pc:sldMk cId="2912193388" sldId="472"/>
        </pc:sldMkLst>
        <pc:spChg chg="mod">
          <ac:chgData name="Claudia Varnier Varnier" userId="d17a49a503076a25" providerId="LiveId" clId="{2D038B8C-5652-43B2-9D90-D83A58ED577D}" dt="2025-03-19T02:39:48.665" v="829" actId="207"/>
          <ac:spMkLst>
            <pc:docMk/>
            <pc:sldMk cId="2912193388" sldId="472"/>
            <ac:spMk id="2" creationId="{D60AA3A5-D82B-7CB7-1CD7-52BF1CE07023}"/>
          </ac:spMkLst>
        </pc:spChg>
      </pc:sldChg>
      <pc:sldChg chg="modSp mod">
        <pc:chgData name="Claudia Varnier Varnier" userId="d17a49a503076a25" providerId="LiveId" clId="{2D038B8C-5652-43B2-9D90-D83A58ED577D}" dt="2025-03-19T02:39:09.904" v="814" actId="20577"/>
        <pc:sldMkLst>
          <pc:docMk/>
          <pc:sldMk cId="2866356448" sldId="473"/>
        </pc:sldMkLst>
        <pc:spChg chg="mod">
          <ac:chgData name="Claudia Varnier Varnier" userId="d17a49a503076a25" providerId="LiveId" clId="{2D038B8C-5652-43B2-9D90-D83A58ED577D}" dt="2025-03-19T02:39:09.904" v="814" actId="20577"/>
          <ac:spMkLst>
            <pc:docMk/>
            <pc:sldMk cId="2866356448" sldId="473"/>
            <ac:spMk id="2" creationId="{64D8A8A2-0295-17CF-3095-DFE5B0199C3D}"/>
          </ac:spMkLst>
        </pc:spChg>
      </pc:sldChg>
      <pc:sldChg chg="modSp mod">
        <pc:chgData name="Claudia Varnier Varnier" userId="d17a49a503076a25" providerId="LiveId" clId="{2D038B8C-5652-43B2-9D90-D83A58ED577D}" dt="2025-03-19T02:51:24.067" v="1033" actId="20577"/>
        <pc:sldMkLst>
          <pc:docMk/>
          <pc:sldMk cId="2005611169" sldId="474"/>
        </pc:sldMkLst>
        <pc:spChg chg="mod">
          <ac:chgData name="Claudia Varnier Varnier" userId="d17a49a503076a25" providerId="LiveId" clId="{2D038B8C-5652-43B2-9D90-D83A58ED577D}" dt="2025-03-19T02:48:00.097" v="983" actId="20577"/>
          <ac:spMkLst>
            <pc:docMk/>
            <pc:sldMk cId="2005611169" sldId="474"/>
            <ac:spMk id="3" creationId="{FADA7B11-7D8B-87D1-8A13-66C5F2D9E52A}"/>
          </ac:spMkLst>
        </pc:spChg>
        <pc:spChg chg="mod">
          <ac:chgData name="Claudia Varnier Varnier" userId="d17a49a503076a25" providerId="LiveId" clId="{2D038B8C-5652-43B2-9D90-D83A58ED577D}" dt="2025-03-19T02:44:01.870" v="929" actId="14100"/>
          <ac:spMkLst>
            <pc:docMk/>
            <pc:sldMk cId="2005611169" sldId="474"/>
            <ac:spMk id="6" creationId="{E42EE6DD-A38C-865A-12DB-9DDD91F19F64}"/>
          </ac:spMkLst>
        </pc:spChg>
        <pc:spChg chg="mod">
          <ac:chgData name="Claudia Varnier Varnier" userId="d17a49a503076a25" providerId="LiveId" clId="{2D038B8C-5652-43B2-9D90-D83A58ED577D}" dt="2025-03-19T02:45:18.182" v="964" actId="20577"/>
          <ac:spMkLst>
            <pc:docMk/>
            <pc:sldMk cId="2005611169" sldId="474"/>
            <ac:spMk id="7" creationId="{2C764E01-DB10-9312-92C2-DE71CFA8C863}"/>
          </ac:spMkLst>
        </pc:spChg>
        <pc:spChg chg="mod">
          <ac:chgData name="Claudia Varnier Varnier" userId="d17a49a503076a25" providerId="LiveId" clId="{2D038B8C-5652-43B2-9D90-D83A58ED577D}" dt="2025-03-19T02:51:24.067" v="1033" actId="20577"/>
          <ac:spMkLst>
            <pc:docMk/>
            <pc:sldMk cId="2005611169" sldId="474"/>
            <ac:spMk id="8" creationId="{5302BC06-D275-FB1D-1BBF-15696F86AF98}"/>
          </ac:spMkLst>
        </pc:spChg>
      </pc:sldChg>
      <pc:sldChg chg="modSp mod">
        <pc:chgData name="Claudia Varnier Varnier" userId="d17a49a503076a25" providerId="LiveId" clId="{2D038B8C-5652-43B2-9D90-D83A58ED577D}" dt="2025-03-19T02:39:21.616" v="815" actId="20577"/>
        <pc:sldMkLst>
          <pc:docMk/>
          <pc:sldMk cId="38976113" sldId="480"/>
        </pc:sldMkLst>
        <pc:spChg chg="mod">
          <ac:chgData name="Claudia Varnier Varnier" userId="d17a49a503076a25" providerId="LiveId" clId="{2D038B8C-5652-43B2-9D90-D83A58ED577D}" dt="2025-03-19T02:39:21.616" v="815" actId="20577"/>
          <ac:spMkLst>
            <pc:docMk/>
            <pc:sldMk cId="38976113" sldId="480"/>
            <ac:spMk id="2" creationId="{64D8A8A2-0295-17CF-3095-DFE5B0199C3D}"/>
          </ac:spMkLst>
        </pc:spChg>
      </pc:sldChg>
      <pc:sldChg chg="modSp mod">
        <pc:chgData name="Claudia Varnier Varnier" userId="d17a49a503076a25" providerId="LiveId" clId="{2D038B8C-5652-43B2-9D90-D83A58ED577D}" dt="2025-03-19T01:32:04.375" v="125" actId="2711"/>
        <pc:sldMkLst>
          <pc:docMk/>
          <pc:sldMk cId="112386487" sldId="485"/>
        </pc:sldMkLst>
        <pc:spChg chg="mod">
          <ac:chgData name="Claudia Varnier Varnier" userId="d17a49a503076a25" providerId="LiveId" clId="{2D038B8C-5652-43B2-9D90-D83A58ED577D}" dt="2025-03-19T01:32:04.375" v="125" actId="2711"/>
          <ac:spMkLst>
            <pc:docMk/>
            <pc:sldMk cId="112386487" sldId="485"/>
            <ac:spMk id="10" creationId="{CC1577BC-F4E6-E4FD-F02D-8C664F2271A9}"/>
          </ac:spMkLst>
        </pc:spChg>
      </pc:sldChg>
      <pc:sldChg chg="modSp mod">
        <pc:chgData name="Claudia Varnier Varnier" userId="d17a49a503076a25" providerId="LiveId" clId="{2D038B8C-5652-43B2-9D90-D83A58ED577D}" dt="2025-03-19T01:32:45.402" v="134" actId="1076"/>
        <pc:sldMkLst>
          <pc:docMk/>
          <pc:sldMk cId="755277660" sldId="489"/>
        </pc:sldMkLst>
        <pc:spChg chg="mod">
          <ac:chgData name="Claudia Varnier Varnier" userId="d17a49a503076a25" providerId="LiveId" clId="{2D038B8C-5652-43B2-9D90-D83A58ED577D}" dt="2025-03-19T01:32:45.402" v="134" actId="1076"/>
          <ac:spMkLst>
            <pc:docMk/>
            <pc:sldMk cId="755277660" sldId="489"/>
            <ac:spMk id="10" creationId="{6F75FC18-5001-E191-76AF-9EC088067E76}"/>
          </ac:spMkLst>
        </pc:spChg>
      </pc:sldChg>
      <pc:sldChg chg="modSp mod">
        <pc:chgData name="Claudia Varnier Varnier" userId="d17a49a503076a25" providerId="LiveId" clId="{2D038B8C-5652-43B2-9D90-D83A58ED577D}" dt="2025-03-19T01:45:12.678" v="222" actId="207"/>
        <pc:sldMkLst>
          <pc:docMk/>
          <pc:sldMk cId="1256951256" sldId="490"/>
        </pc:sldMkLst>
        <pc:spChg chg="mod">
          <ac:chgData name="Claudia Varnier Varnier" userId="d17a49a503076a25" providerId="LiveId" clId="{2D038B8C-5652-43B2-9D90-D83A58ED577D}" dt="2025-03-19T01:45:12.678" v="222" actId="207"/>
          <ac:spMkLst>
            <pc:docMk/>
            <pc:sldMk cId="1256951256" sldId="490"/>
            <ac:spMk id="2" creationId="{2DB0FEB8-30AF-E13B-D5C7-4C0841863F5A}"/>
          </ac:spMkLst>
        </pc:spChg>
      </pc:sldChg>
      <pc:sldChg chg="modSp mod">
        <pc:chgData name="Claudia Varnier Varnier" userId="d17a49a503076a25" providerId="LiveId" clId="{2D038B8C-5652-43B2-9D90-D83A58ED577D}" dt="2025-03-19T01:45:26.100" v="236" actId="207"/>
        <pc:sldMkLst>
          <pc:docMk/>
          <pc:sldMk cId="1714407450" sldId="493"/>
        </pc:sldMkLst>
        <pc:spChg chg="mod">
          <ac:chgData name="Claudia Varnier Varnier" userId="d17a49a503076a25" providerId="LiveId" clId="{2D038B8C-5652-43B2-9D90-D83A58ED577D}" dt="2025-03-19T01:45:26.100" v="236" actId="207"/>
          <ac:spMkLst>
            <pc:docMk/>
            <pc:sldMk cId="1714407450" sldId="493"/>
            <ac:spMk id="2" creationId="{E38497D4-69A1-0984-FD71-0BBA9B473F50}"/>
          </ac:spMkLst>
        </pc:spChg>
      </pc:sldChg>
      <pc:sldChg chg="modSp mod">
        <pc:chgData name="Claudia Varnier Varnier" userId="d17a49a503076a25" providerId="LiveId" clId="{2D038B8C-5652-43B2-9D90-D83A58ED577D}" dt="2025-03-19T01:36:53.550" v="173" actId="207"/>
        <pc:sldMkLst>
          <pc:docMk/>
          <pc:sldMk cId="1256457535" sldId="494"/>
        </pc:sldMkLst>
        <pc:spChg chg="mod">
          <ac:chgData name="Claudia Varnier Varnier" userId="d17a49a503076a25" providerId="LiveId" clId="{2D038B8C-5652-43B2-9D90-D83A58ED577D}" dt="2025-03-19T01:36:53.550" v="173" actId="207"/>
          <ac:spMkLst>
            <pc:docMk/>
            <pc:sldMk cId="1256457535" sldId="494"/>
            <ac:spMk id="2" creationId="{8989832F-D063-EBDE-FE5C-D726D85329F6}"/>
          </ac:spMkLst>
        </pc:spChg>
      </pc:sldChg>
      <pc:sldChg chg="modSp mod">
        <pc:chgData name="Claudia Varnier Varnier" userId="d17a49a503076a25" providerId="LiveId" clId="{2D038B8C-5652-43B2-9D90-D83A58ED577D}" dt="2025-03-19T01:47:05.173" v="237"/>
        <pc:sldMkLst>
          <pc:docMk/>
          <pc:sldMk cId="745861173" sldId="496"/>
        </pc:sldMkLst>
        <pc:spChg chg="mod">
          <ac:chgData name="Claudia Varnier Varnier" userId="d17a49a503076a25" providerId="LiveId" clId="{2D038B8C-5652-43B2-9D90-D83A58ED577D}" dt="2025-03-19T01:38:50.571" v="190" actId="6549"/>
          <ac:spMkLst>
            <pc:docMk/>
            <pc:sldMk cId="745861173" sldId="496"/>
            <ac:spMk id="17" creationId="{17F82DC8-50DE-C798-CE38-AD1F91B30ED2}"/>
          </ac:spMkLst>
        </pc:spChg>
        <pc:spChg chg="mod">
          <ac:chgData name="Claudia Varnier Varnier" userId="d17a49a503076a25" providerId="LiveId" clId="{2D038B8C-5652-43B2-9D90-D83A58ED577D}" dt="2025-03-19T01:47:05.173" v="237"/>
          <ac:spMkLst>
            <pc:docMk/>
            <pc:sldMk cId="745861173" sldId="496"/>
            <ac:spMk id="23" creationId="{9B0EC222-5F56-6625-135E-6901D363FE5E}"/>
          </ac:spMkLst>
        </pc:spChg>
      </pc:sldChg>
      <pc:sldChg chg="modSp mod">
        <pc:chgData name="Claudia Varnier Varnier" userId="d17a49a503076a25" providerId="LiveId" clId="{2D038B8C-5652-43B2-9D90-D83A58ED577D}" dt="2025-03-19T02:19:38.935" v="569" actId="20577"/>
        <pc:sldMkLst>
          <pc:docMk/>
          <pc:sldMk cId="2937122876" sldId="503"/>
        </pc:sldMkLst>
        <pc:spChg chg="mod">
          <ac:chgData name="Claudia Varnier Varnier" userId="d17a49a503076a25" providerId="LiveId" clId="{2D038B8C-5652-43B2-9D90-D83A58ED577D}" dt="2025-03-19T02:19:38.935" v="569" actId="20577"/>
          <ac:spMkLst>
            <pc:docMk/>
            <pc:sldMk cId="2937122876" sldId="503"/>
            <ac:spMk id="2" creationId="{0AAF5087-F211-C89D-B672-F23A5E693A6F}"/>
          </ac:spMkLst>
        </pc:spChg>
        <pc:spChg chg="mod">
          <ac:chgData name="Claudia Varnier Varnier" userId="d17a49a503076a25" providerId="LiveId" clId="{2D038B8C-5652-43B2-9D90-D83A58ED577D}" dt="2025-03-19T02:15:52.140" v="548" actId="207"/>
          <ac:spMkLst>
            <pc:docMk/>
            <pc:sldMk cId="2937122876" sldId="503"/>
            <ac:spMk id="3" creationId="{ACE66DB2-EB12-7B66-5413-C5CA975A2D92}"/>
          </ac:spMkLst>
        </pc:spChg>
        <pc:spChg chg="mod">
          <ac:chgData name="Claudia Varnier Varnier" userId="d17a49a503076a25" providerId="LiveId" clId="{2D038B8C-5652-43B2-9D90-D83A58ED577D}" dt="2025-03-19T02:16:25.039" v="549" actId="20577"/>
          <ac:spMkLst>
            <pc:docMk/>
            <pc:sldMk cId="2937122876" sldId="503"/>
            <ac:spMk id="14" creationId="{9B00B934-0AAB-7A07-C903-67BDB4E7F71A}"/>
          </ac:spMkLst>
        </pc:spChg>
      </pc:sldChg>
      <pc:sldChg chg="modSp mod">
        <pc:chgData name="Claudia Varnier Varnier" userId="d17a49a503076a25" providerId="LiveId" clId="{2D038B8C-5652-43B2-9D90-D83A58ED577D}" dt="2025-03-19T02:24:51.386" v="689" actId="2711"/>
        <pc:sldMkLst>
          <pc:docMk/>
          <pc:sldMk cId="1270271665" sldId="504"/>
        </pc:sldMkLst>
        <pc:spChg chg="mod">
          <ac:chgData name="Claudia Varnier Varnier" userId="d17a49a503076a25" providerId="LiveId" clId="{2D038B8C-5652-43B2-9D90-D83A58ED577D}" dt="2025-03-19T02:24:23.033" v="683" actId="20577"/>
          <ac:spMkLst>
            <pc:docMk/>
            <pc:sldMk cId="1270271665" sldId="504"/>
            <ac:spMk id="3" creationId="{B5144BD7-472A-C994-F2B4-5517E5AB7DDC}"/>
          </ac:spMkLst>
        </pc:spChg>
        <pc:spChg chg="mod">
          <ac:chgData name="Claudia Varnier Varnier" userId="d17a49a503076a25" providerId="LiveId" clId="{2D038B8C-5652-43B2-9D90-D83A58ED577D}" dt="2025-03-19T02:24:51.386" v="689" actId="2711"/>
          <ac:spMkLst>
            <pc:docMk/>
            <pc:sldMk cId="1270271665" sldId="504"/>
            <ac:spMk id="7" creationId="{F05E3C98-6375-B9A1-7F55-D236269A16C6}"/>
          </ac:spMkLst>
        </pc:spChg>
      </pc:sldChg>
      <pc:sldChg chg="modSp mod">
        <pc:chgData name="Claudia Varnier Varnier" userId="d17a49a503076a25" providerId="LiveId" clId="{2D038B8C-5652-43B2-9D90-D83A58ED577D}" dt="2025-03-19T02:23:34.681" v="682" actId="114"/>
        <pc:sldMkLst>
          <pc:docMk/>
          <pc:sldMk cId="1735702247" sldId="506"/>
        </pc:sldMkLst>
        <pc:spChg chg="mod">
          <ac:chgData name="Claudia Varnier Varnier" userId="d17a49a503076a25" providerId="LiveId" clId="{2D038B8C-5652-43B2-9D90-D83A58ED577D}" dt="2025-03-19T02:20:20.521" v="626" actId="207"/>
          <ac:spMkLst>
            <pc:docMk/>
            <pc:sldMk cId="1735702247" sldId="506"/>
            <ac:spMk id="3" creationId="{2FA1219B-AACA-5AD6-F871-A67128AB1743}"/>
          </ac:spMkLst>
        </pc:spChg>
        <pc:spChg chg="mod">
          <ac:chgData name="Claudia Varnier Varnier" userId="d17a49a503076a25" providerId="LiveId" clId="{2D038B8C-5652-43B2-9D90-D83A58ED577D}" dt="2025-03-19T02:23:34.681" v="682" actId="114"/>
          <ac:spMkLst>
            <pc:docMk/>
            <pc:sldMk cId="1735702247" sldId="506"/>
            <ac:spMk id="11" creationId="{1BB05703-5580-F7F8-4AA9-CC0845F89EAF}"/>
          </ac:spMkLst>
        </pc:spChg>
      </pc:sldChg>
      <pc:sldChg chg="modSp mod">
        <pc:chgData name="Claudia Varnier Varnier" userId="d17a49a503076a25" providerId="LiveId" clId="{2D038B8C-5652-43B2-9D90-D83A58ED577D}" dt="2025-03-19T02:29:24.303" v="703" actId="20577"/>
        <pc:sldMkLst>
          <pc:docMk/>
          <pc:sldMk cId="2502920218" sldId="509"/>
        </pc:sldMkLst>
        <pc:spChg chg="mod">
          <ac:chgData name="Claudia Varnier Varnier" userId="d17a49a503076a25" providerId="LiveId" clId="{2D038B8C-5652-43B2-9D90-D83A58ED577D}" dt="2025-03-19T02:28:29.153" v="694" actId="6549"/>
          <ac:spMkLst>
            <pc:docMk/>
            <pc:sldMk cId="2502920218" sldId="509"/>
            <ac:spMk id="3" creationId="{4AEE3DB6-BBDA-ADEB-599D-C979BAF07A03}"/>
          </ac:spMkLst>
        </pc:spChg>
        <pc:spChg chg="mod">
          <ac:chgData name="Claudia Varnier Varnier" userId="d17a49a503076a25" providerId="LiveId" clId="{2D038B8C-5652-43B2-9D90-D83A58ED577D}" dt="2025-03-19T02:29:24.303" v="703" actId="20577"/>
          <ac:spMkLst>
            <pc:docMk/>
            <pc:sldMk cId="2502920218" sldId="509"/>
            <ac:spMk id="15" creationId="{B517CD5C-F339-2B97-1FAE-5347D187CBAE}"/>
          </ac:spMkLst>
        </pc:spChg>
      </pc:sldChg>
      <pc:sldChg chg="modSp mod">
        <pc:chgData name="Claudia Varnier Varnier" userId="d17a49a503076a25" providerId="LiveId" clId="{2D038B8C-5652-43B2-9D90-D83A58ED577D}" dt="2025-03-19T02:31:51.739" v="707" actId="6549"/>
        <pc:sldMkLst>
          <pc:docMk/>
          <pc:sldMk cId="4287633527" sldId="510"/>
        </pc:sldMkLst>
        <pc:spChg chg="mod">
          <ac:chgData name="Claudia Varnier Varnier" userId="d17a49a503076a25" providerId="LiveId" clId="{2D038B8C-5652-43B2-9D90-D83A58ED577D}" dt="2025-03-19T02:31:51.739" v="707" actId="6549"/>
          <ac:spMkLst>
            <pc:docMk/>
            <pc:sldMk cId="4287633527" sldId="510"/>
            <ac:spMk id="40" creationId="{AD3FB471-5893-9FCC-820F-CA96444D18E6}"/>
          </ac:spMkLst>
        </pc:spChg>
      </pc:sldChg>
      <pc:sldChg chg="modSp mod">
        <pc:chgData name="Claudia Varnier Varnier" userId="d17a49a503076a25" providerId="LiveId" clId="{2D038B8C-5652-43B2-9D90-D83A58ED577D}" dt="2025-03-19T02:37:57.203" v="808" actId="20577"/>
        <pc:sldMkLst>
          <pc:docMk/>
          <pc:sldMk cId="1082225295" sldId="512"/>
        </pc:sldMkLst>
        <pc:spChg chg="mod">
          <ac:chgData name="Claudia Varnier Varnier" userId="d17a49a503076a25" providerId="LiveId" clId="{2D038B8C-5652-43B2-9D90-D83A58ED577D}" dt="2025-03-19T02:37:57.203" v="808" actId="20577"/>
          <ac:spMkLst>
            <pc:docMk/>
            <pc:sldMk cId="1082225295" sldId="512"/>
            <ac:spMk id="2" creationId="{3F32C5D5-23B4-092E-127D-5E084C753279}"/>
          </ac:spMkLst>
        </pc:spChg>
        <pc:spChg chg="mod">
          <ac:chgData name="Claudia Varnier Varnier" userId="d17a49a503076a25" providerId="LiveId" clId="{2D038B8C-5652-43B2-9D90-D83A58ED577D}" dt="2025-03-19T02:37:13.723" v="773" actId="1076"/>
          <ac:spMkLst>
            <pc:docMk/>
            <pc:sldMk cId="1082225295" sldId="512"/>
            <ac:spMk id="14" creationId="{7DE1CE25-04DE-4F21-84FC-8237504E3AA3}"/>
          </ac:spMkLst>
        </pc:spChg>
      </pc:sldChg>
      <pc:sldChg chg="modSp mod">
        <pc:chgData name="Claudia Varnier Varnier" userId="d17a49a503076a25" providerId="LiveId" clId="{2D038B8C-5652-43B2-9D90-D83A58ED577D}" dt="2025-03-19T02:36:37.364" v="769" actId="1076"/>
        <pc:sldMkLst>
          <pc:docMk/>
          <pc:sldMk cId="1587491427" sldId="513"/>
        </pc:sldMkLst>
        <pc:spChg chg="mod">
          <ac:chgData name="Claudia Varnier Varnier" userId="d17a49a503076a25" providerId="LiveId" clId="{2D038B8C-5652-43B2-9D90-D83A58ED577D}" dt="2025-03-19T02:36:37.364" v="769" actId="1076"/>
          <ac:spMkLst>
            <pc:docMk/>
            <pc:sldMk cId="1587491427" sldId="513"/>
            <ac:spMk id="7" creationId="{A7BF48B4-B177-B972-88D4-2A52FDEA629C}"/>
          </ac:spMkLst>
        </pc:spChg>
      </pc:sldChg>
      <pc:sldChg chg="modSp mod">
        <pc:chgData name="Claudia Varnier Varnier" userId="d17a49a503076a25" providerId="LiveId" clId="{2D038B8C-5652-43B2-9D90-D83A58ED577D}" dt="2025-03-19T02:51:50.025" v="1034" actId="14100"/>
        <pc:sldMkLst>
          <pc:docMk/>
          <pc:sldMk cId="3980112728" sldId="514"/>
        </pc:sldMkLst>
        <pc:picChg chg="mod">
          <ac:chgData name="Claudia Varnier Varnier" userId="d17a49a503076a25" providerId="LiveId" clId="{2D038B8C-5652-43B2-9D90-D83A58ED577D}" dt="2025-03-19T02:51:50.025" v="1034" actId="14100"/>
          <ac:picMkLst>
            <pc:docMk/>
            <pc:sldMk cId="3980112728" sldId="514"/>
            <ac:picMk id="16" creationId="{F2823DBE-C7F6-2B17-7220-463E49FA6924}"/>
          </ac:picMkLst>
        </pc:picChg>
      </pc:sldChg>
      <pc:sldChg chg="modSp mod">
        <pc:chgData name="Claudia Varnier Varnier" userId="d17a49a503076a25" providerId="LiveId" clId="{2D038B8C-5652-43B2-9D90-D83A58ED577D}" dt="2025-03-19T02:41:19.953" v="868" actId="255"/>
        <pc:sldMkLst>
          <pc:docMk/>
          <pc:sldMk cId="88240000" sldId="515"/>
        </pc:sldMkLst>
        <pc:spChg chg="mod">
          <ac:chgData name="Claudia Varnier Varnier" userId="d17a49a503076a25" providerId="LiveId" clId="{2D038B8C-5652-43B2-9D90-D83A58ED577D}" dt="2025-03-19T02:40:11.936" v="833" actId="20577"/>
          <ac:spMkLst>
            <pc:docMk/>
            <pc:sldMk cId="88240000" sldId="515"/>
            <ac:spMk id="2" creationId="{05E13E3E-6CB4-8169-BD0C-EFD082D5655E}"/>
          </ac:spMkLst>
        </pc:spChg>
        <pc:spChg chg="mod">
          <ac:chgData name="Claudia Varnier Varnier" userId="d17a49a503076a25" providerId="LiveId" clId="{2D038B8C-5652-43B2-9D90-D83A58ED577D}" dt="2025-03-19T02:41:19.953" v="868" actId="255"/>
          <ac:spMkLst>
            <pc:docMk/>
            <pc:sldMk cId="88240000" sldId="515"/>
            <ac:spMk id="10" creationId="{586E3A13-B9D8-451A-9694-46708084254C}"/>
          </ac:spMkLst>
        </pc:spChg>
        <pc:spChg chg="mod">
          <ac:chgData name="Claudia Varnier Varnier" userId="d17a49a503076a25" providerId="LiveId" clId="{2D038B8C-5652-43B2-9D90-D83A58ED577D}" dt="2025-03-19T02:40:59.197" v="867" actId="20577"/>
          <ac:spMkLst>
            <pc:docMk/>
            <pc:sldMk cId="88240000" sldId="515"/>
            <ac:spMk id="43" creationId="{BC6E5D68-C9C5-2EC1-CC5F-D1AC96D9AE65}"/>
          </ac:spMkLst>
        </pc:spChg>
      </pc:sldChg>
      <pc:sldChg chg="modSp mod">
        <pc:chgData name="Claudia Varnier Varnier" userId="d17a49a503076a25" providerId="LiveId" clId="{2D038B8C-5652-43B2-9D90-D83A58ED577D}" dt="2025-03-19T02:41:51.631" v="873" actId="20577"/>
        <pc:sldMkLst>
          <pc:docMk/>
          <pc:sldMk cId="4008047420" sldId="520"/>
        </pc:sldMkLst>
        <pc:spChg chg="mod">
          <ac:chgData name="Claudia Varnier Varnier" userId="d17a49a503076a25" providerId="LiveId" clId="{2D038B8C-5652-43B2-9D90-D83A58ED577D}" dt="2025-03-19T02:41:33.640" v="871" actId="20577"/>
          <ac:spMkLst>
            <pc:docMk/>
            <pc:sldMk cId="4008047420" sldId="520"/>
            <ac:spMk id="2" creationId="{25005BFC-B964-0A9B-7F92-3BD1B4431F3A}"/>
          </ac:spMkLst>
        </pc:spChg>
        <pc:spChg chg="mod">
          <ac:chgData name="Claudia Varnier Varnier" userId="d17a49a503076a25" providerId="LiveId" clId="{2D038B8C-5652-43B2-9D90-D83A58ED577D}" dt="2025-03-19T02:41:51.631" v="873" actId="20577"/>
          <ac:spMkLst>
            <pc:docMk/>
            <pc:sldMk cId="4008047420" sldId="520"/>
            <ac:spMk id="10" creationId="{04EEA563-4B01-665A-9610-0D0C2C10B3CA}"/>
          </ac:spMkLst>
        </pc:spChg>
      </pc:sldChg>
      <pc:sldChg chg="addSp modSp mod">
        <pc:chgData name="Claudia Varnier Varnier" userId="d17a49a503076a25" providerId="LiveId" clId="{2D038B8C-5652-43B2-9D90-D83A58ED577D}" dt="2025-03-19T01:31:17.700" v="124" actId="20577"/>
        <pc:sldMkLst>
          <pc:docMk/>
          <pc:sldMk cId="1264833716" sldId="521"/>
        </pc:sldMkLst>
        <pc:spChg chg="mod">
          <ac:chgData name="Claudia Varnier Varnier" userId="d17a49a503076a25" providerId="LiveId" clId="{2D038B8C-5652-43B2-9D90-D83A58ED577D}" dt="2025-03-19T01:31:17.700" v="124" actId="20577"/>
          <ac:spMkLst>
            <pc:docMk/>
            <pc:sldMk cId="1264833716" sldId="521"/>
            <ac:spMk id="3" creationId="{64B84EBE-5651-BAEF-D70C-4DA6E8A30B11}"/>
          </ac:spMkLst>
        </pc:spChg>
        <pc:spChg chg="add mod">
          <ac:chgData name="Claudia Varnier Varnier" userId="d17a49a503076a25" providerId="LiveId" clId="{2D038B8C-5652-43B2-9D90-D83A58ED577D}" dt="2025-03-19T01:30:49.315" v="111" actId="14100"/>
          <ac:spMkLst>
            <pc:docMk/>
            <pc:sldMk cId="1264833716" sldId="521"/>
            <ac:spMk id="8" creationId="{D0F29D32-15CA-0A5B-E4B2-167356536109}"/>
          </ac:spMkLst>
        </pc:spChg>
        <pc:spChg chg="mod">
          <ac:chgData name="Claudia Varnier Varnier" userId="d17a49a503076a25" providerId="LiveId" clId="{2D038B8C-5652-43B2-9D90-D83A58ED577D}" dt="2025-03-19T01:26:01.838" v="10" actId="20577"/>
          <ac:spMkLst>
            <pc:docMk/>
            <pc:sldMk cId="1264833716" sldId="521"/>
            <ac:spMk id="18" creationId="{3FB9EC46-F962-F8F9-E8EA-227C5F7A49E2}"/>
          </ac:spMkLst>
        </pc:spChg>
        <pc:spChg chg="mod">
          <ac:chgData name="Claudia Varnier Varnier" userId="d17a49a503076a25" providerId="LiveId" clId="{2D038B8C-5652-43B2-9D90-D83A58ED577D}" dt="2025-03-19T01:25:31.942" v="1" actId="20577"/>
          <ac:spMkLst>
            <pc:docMk/>
            <pc:sldMk cId="1264833716" sldId="521"/>
            <ac:spMk id="24" creationId="{735179A3-52FD-1DA2-26A9-9B025D07FE1B}"/>
          </ac:spMkLst>
        </pc:spChg>
      </pc:sldChg>
      <pc:sldChg chg="modSp mod modAnim">
        <pc:chgData name="Claudia Varnier Varnier" userId="d17a49a503076a25" providerId="LiveId" clId="{2D038B8C-5652-43B2-9D90-D83A58ED577D}" dt="2025-03-19T02:07:45.056" v="483" actId="6549"/>
        <pc:sldMkLst>
          <pc:docMk/>
          <pc:sldMk cId="2407048980" sldId="522"/>
        </pc:sldMkLst>
        <pc:spChg chg="mod">
          <ac:chgData name="Claudia Varnier Varnier" userId="d17a49a503076a25" providerId="LiveId" clId="{2D038B8C-5652-43B2-9D90-D83A58ED577D}" dt="2025-03-19T02:07:45.056" v="483" actId="6549"/>
          <ac:spMkLst>
            <pc:docMk/>
            <pc:sldMk cId="2407048980" sldId="522"/>
            <ac:spMk id="4" creationId="{D18DB9E7-D791-9E4D-870F-5D0466A1DB93}"/>
          </ac:spMkLst>
        </pc:spChg>
        <pc:spChg chg="mod">
          <ac:chgData name="Claudia Varnier Varnier" userId="d17a49a503076a25" providerId="LiveId" clId="{2D038B8C-5652-43B2-9D90-D83A58ED577D}" dt="2025-03-19T02:07:15.873" v="479" actId="115"/>
          <ac:spMkLst>
            <pc:docMk/>
            <pc:sldMk cId="2407048980" sldId="522"/>
            <ac:spMk id="7" creationId="{74460F0D-42AA-984E-BE92-692E1BF368C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348B6-83D5-45C1-8288-2BE7AF3C5F42}" type="datetimeFigureOut">
              <a:rPr lang="en-CA" smtClean="0"/>
              <a:t>2025-03-18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BE24E-835C-4FD3-B385-AF2942316A38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8007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4FDD9-BBDA-F1A4-8F95-16DFF35E9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DCF232-FF37-281C-E578-00FAF49DDF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6429B5-237A-F7A5-A8DB-C7D5F7A44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7484F-3E1E-46D5-4017-C845AC11FF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8850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9070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6E742-28C5-BB97-2B9B-C70AD411B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66507F-B46A-C108-CAB7-FEEB7E090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1A88C5-CF35-B42D-6A75-E4C38B55B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41010-80E0-900A-72B7-2F73F340B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2572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3D6D3-C30E-B832-7813-783BD3E4A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4A06B7-4BF1-C8DD-1DF9-D65B2D166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80B6C-9F85-0E86-C24D-C448337CB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96F8D-1C1B-21F4-E8C5-BD938262F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6430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B8BCE-2859-3BA6-05E5-AAD1204F3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68A176-2E28-E2A0-3BB8-A8D6850EE9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230126-A0AA-47A4-FC8B-4D0B394E7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185A6-AAC8-C849-AF59-E54FED32E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1655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4C560-9A94-7C21-50B9-CF257AA81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36FA1-0E23-00BA-CE2B-AEDA11D4A3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F56DA4-8662-F967-D4DF-C5A22683F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A7A7A-D1C0-B228-B609-D03AD5950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6750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56649-B318-62F4-0540-1D74F5393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CEEA23-E887-DF85-0AA1-E6467E9D02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665F84-86FA-C22A-38C7-46DAFC78B7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49487-6809-37B8-4902-0CD4A9D43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2866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56649-B318-62F4-0540-1D74F5393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CEEA23-E887-DF85-0AA1-E6467E9D02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665F84-86FA-C22A-38C7-46DAFC78B7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49487-6809-37B8-4902-0CD4A9D43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714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A1643-20C5-9D78-1B72-DA60F89B7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E7F73D-DB90-B059-78AC-21558F293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A35A4F-DF56-B7FB-5B1C-4F29D14C4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6721F-159C-79E9-0D32-ACECC9625E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4491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CC353-E0E9-4631-7A93-C1532016E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CF9DAB-20B4-702F-9FBC-F5142BACCB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907022-279F-ABD1-7259-A1B3796BB4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0DD18-5653-906F-26A5-BB4125F08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6439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BB563-A254-9B43-E837-869B5EE3B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17BE2-EF04-1030-294A-E2D1E2FE24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A047E9-D5DB-5C1F-FA08-F8AAA0A13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39AC9-F864-676F-EAA6-E4B6A5D5D8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7129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95825-4C66-489A-958C-7FE770495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37C2DA-71F7-6EAF-60B8-84FD1F080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1275BF-425D-E2CB-2D7C-7817E51BC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8C5A7-D627-474C-73B4-ED8247C55B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0854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4D42D-D58C-A38D-83A9-ED35B83C5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051F22-5936-4EAB-BE0E-E170EC0EFF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0ADB35-C242-889C-A337-11F1B7237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BB9CC-59B3-6008-35F7-2BA2C9EA6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6766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6C2CD-9C77-BE9B-D0F6-7E1D75B86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53A024-25B5-05A5-04DA-9468285DA9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D9E07E-D23F-CCBC-B5B2-1DF8CCDA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9027E-30D8-55D3-C593-178D16F49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1056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69800-DB95-3A29-7CD0-132954158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5278F-9FBA-88C5-9047-D67CDBDC6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067A10-4954-B6D1-229A-6A2BAE7AF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EB972-1794-0E98-6B97-3B7AF54BA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757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245CE-9053-5A5F-FD61-4B3377688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04630B-CB69-1E18-0B2F-63751AD21C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572D08-75EB-ABA1-3A2D-04EE1EFD1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BF22F-A209-9620-1FB0-C4A2ABDE9E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4490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E6F38-EAD7-3D67-D0DA-663F30C4F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0324F-BD1D-9901-FEF5-33F0F5A524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A0F435-C032-2FB9-925A-0FD1CE845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BE676-482B-195E-1456-7F84F783B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857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2E489-BC87-7154-AF8E-CD4C0D924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409B1-C839-B18E-8D25-8779A655C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17BF5E-220D-EC93-4906-7090381B4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D7A99-02D9-983B-6EA1-988AAB51E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0950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CC1B1-8313-467A-2B6E-0E15DFEE5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E50A14-A66C-CFE9-9A8A-C9AEB39384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16D11F-44A7-A651-F62F-C1709D3A9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B30DE-7C76-D7F9-F29F-557FC7138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8811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CCEE0-16C6-1250-391A-B913FB246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2D5DE1-31F2-6DFC-0222-F02EA6D34E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10668C-368A-EEE9-FFD5-112DE41AD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12DF1-EA6B-5048-555E-7A5C827FA1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0459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46451-A87D-4096-3865-26952261B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081260-7187-18C6-D2EF-3643D06A5D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39CD02-6ACF-1EE0-A96D-B40A83C6E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936ED-4B4E-4F8B-1983-0DE949B19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2700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46451-A87D-4096-3865-26952261B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081260-7187-18C6-D2EF-3643D06A5D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39CD02-6ACF-1EE0-A96D-B40A83C6E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936ED-4B4E-4F8B-1983-0DE949B19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7997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ADF16-05A6-563D-B839-BC4786D6E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8A210E-1FD5-AEB2-8390-BAB752C8E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1F4F3-DE0D-C0BB-F8CA-BFAA9BDA8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F3884-4866-42B5-FD34-711A2362B2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26081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B985F-C9E5-3DDB-3CB9-D302B09D6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816EE6-0110-1A38-81A0-4D0B5CF88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CC1A9B-28E2-513A-5601-1B7FBAB3D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Transcrição</a:t>
            </a:r>
            <a:r>
              <a:rPr lang="en-US" dirty="0"/>
              <a:t> e </a:t>
            </a:r>
            <a:r>
              <a:rPr lang="en-US" dirty="0" err="1"/>
              <a:t>tradução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CA341-1C86-6FD2-D6F9-9816E8B54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31956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64800-4BF2-93D6-6CD2-C4CEB0835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2B4CDF-A8EA-4FB1-828E-81B874FAB0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C3350D-1810-EFB1-A71E-A16BB4A793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Transcritos</a:t>
            </a:r>
            <a:r>
              <a:rPr lang="en-US" dirty="0"/>
              <a:t> de </a:t>
            </a:r>
            <a:r>
              <a:rPr lang="en-US" dirty="0" err="1"/>
              <a:t>desnitrificação</a:t>
            </a:r>
            <a:r>
              <a:rPr lang="en-US" dirty="0"/>
              <a:t>: </a:t>
            </a:r>
            <a:r>
              <a:rPr lang="en-US" dirty="0" err="1"/>
              <a:t>narG</a:t>
            </a:r>
            <a:r>
              <a:rPr lang="en-US" dirty="0"/>
              <a:t> e </a:t>
            </a:r>
            <a:r>
              <a:rPr lang="en-US" dirty="0" err="1"/>
              <a:t>nirS</a:t>
            </a:r>
            <a:r>
              <a:rPr lang="en-US" dirty="0"/>
              <a:t> (no </a:t>
            </a:r>
            <a:r>
              <a:rPr lang="en-US" dirty="0" err="1"/>
              <a:t>caso</a:t>
            </a:r>
            <a:r>
              <a:rPr lang="en-US" dirty="0"/>
              <a:t> </a:t>
            </a:r>
            <a:r>
              <a:rPr lang="en-US" dirty="0" err="1"/>
              <a:t>entendo</a:t>
            </a:r>
            <a:r>
              <a:rPr lang="en-US" dirty="0"/>
              <a:t> que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se </a:t>
            </a:r>
            <a:r>
              <a:rPr lang="en-US" dirty="0" err="1"/>
              <a:t>referindo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produto</a:t>
            </a:r>
            <a:r>
              <a:rPr lang="en-US" dirty="0"/>
              <a:t> da </a:t>
            </a:r>
            <a:r>
              <a:rPr lang="en-US" dirty="0" err="1"/>
              <a:t>transcrição</a:t>
            </a:r>
            <a:r>
              <a:rPr lang="en-US" dirty="0"/>
              <a:t>, que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transcritos</a:t>
            </a:r>
            <a:r>
              <a:rPr lang="en-US" dirty="0"/>
              <a:t> e </a:t>
            </a:r>
            <a:r>
              <a:rPr lang="en-US" dirty="0" err="1"/>
              <a:t>não</a:t>
            </a:r>
            <a:r>
              <a:rPr lang="en-US" dirty="0"/>
              <a:t> à </a:t>
            </a:r>
            <a:r>
              <a:rPr lang="en-US" dirty="0" err="1"/>
              <a:t>transcrição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) </a:t>
            </a:r>
          </a:p>
          <a:p>
            <a:r>
              <a:rPr lang="en-US" dirty="0"/>
              <a:t>“</a:t>
            </a:r>
            <a:r>
              <a:rPr lang="pt-BR" dirty="0"/>
              <a:t>Dados de transcritos podem auxiliar na identificação de reações-chave, especialmente se produtos intermediários estiverem em baixas concentrações e não puderem ser detectados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22987-43A0-F39A-2E85-AD1AC24FF3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14820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3BA4E-9BB7-DEAA-2627-44F0AE894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19615B-D18D-3B1A-D7DF-AA9442DB90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3F5FD5-F07F-C881-8C2F-3F779EC12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Transcritos</a:t>
            </a:r>
            <a:r>
              <a:rPr lang="en-US" dirty="0"/>
              <a:t>: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118C1-37C5-F90B-653C-2321E0890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4633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5E12E-36F4-C315-D4A9-1B13769B6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162DB6-872E-FE65-B2BB-71EB04502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200E7C-0933-7CAE-55AD-50FB746F5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569A4-73EF-1A7A-2998-29687B129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12714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6C3B7-E783-2EC9-A28E-64ED5EF03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81806D-A7DA-C87F-76E8-3C697218E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1E9CF4-B4F7-7889-E69A-F6B45A049D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ómicos</a:t>
            </a:r>
            <a:r>
              <a:rPr lang="en-US" dirty="0"/>
              <a:t> – </a:t>
            </a:r>
            <a:r>
              <a:rPr lang="en-US" dirty="0" err="1"/>
              <a:t>ômicos</a:t>
            </a:r>
            <a:endParaRPr lang="en-US" dirty="0"/>
          </a:p>
          <a:p>
            <a:endParaRPr lang="en-US" dirty="0"/>
          </a:p>
          <a:p>
            <a:r>
              <a:rPr lang="en-US" dirty="0"/>
              <a:t>Ferramentas de </a:t>
            </a:r>
            <a:r>
              <a:rPr lang="en-US" dirty="0" err="1"/>
              <a:t>modelagem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3A2DE-E220-B2FC-F048-DE44BE1A3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0481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313E8-C982-5A4C-9B35-D33CC06E3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6BF271-6E90-5FDF-95C3-611DE85116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A29548-0799-8F9E-C2E7-BF2A05E4CD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1C3B9-3EEB-25C3-1734-A0CED8676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6320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7DBF4-C441-66BC-E6EB-356D12767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6E4F7E-4148-C704-4C37-0830585B1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A24277-61B2-3D46-5474-F3B228124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ox: </a:t>
            </a:r>
            <a:r>
              <a:rPr lang="en-US" dirty="0" err="1"/>
              <a:t>oxidado</a:t>
            </a:r>
            <a:endParaRPr lang="en-US" dirty="0"/>
          </a:p>
          <a:p>
            <a:r>
              <a:rPr lang="en-US" dirty="0"/>
              <a:t>red: </a:t>
            </a:r>
            <a:r>
              <a:rPr lang="en-US" dirty="0" err="1"/>
              <a:t>reduzido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61431-DA5D-950E-478E-5BD7C5129C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3499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FD0D4-76C8-F894-4EDA-9C282734D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744625-5E9D-75D3-9401-A7A6C04F1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B5CC5F-AC31-9DC9-1835-977633DBF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fração utilizável da energia total gerada por uma reação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C7CE1-B731-486A-B61F-84A753D45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929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C4E41-6325-12EC-90C6-4ACF66ED8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C47A7-7416-7B08-40B4-0F3ABA5A9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525119-B39E-055E-DA5F-2E64BAC54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Produção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celular</a:t>
            </a:r>
            <a:r>
              <a:rPr lang="en-US" dirty="0"/>
              <a:t> </a:t>
            </a:r>
          </a:p>
          <a:p>
            <a:r>
              <a:rPr lang="en-US" dirty="0"/>
              <a:t>Reducing power = </a:t>
            </a:r>
            <a:r>
              <a:rPr lang="en-US" dirty="0" err="1"/>
              <a:t>poder</a:t>
            </a:r>
            <a:r>
              <a:rPr lang="en-US" dirty="0"/>
              <a:t> </a:t>
            </a:r>
            <a:r>
              <a:rPr lang="en-US" dirty="0" err="1"/>
              <a:t>redutor</a:t>
            </a:r>
            <a:endParaRPr lang="en-US" dirty="0"/>
          </a:p>
          <a:p>
            <a:r>
              <a:rPr lang="en-US" dirty="0" err="1"/>
              <a:t>Glicose</a:t>
            </a:r>
            <a:r>
              <a:rPr lang="en-US" dirty="0"/>
              <a:t> – </a:t>
            </a:r>
            <a:r>
              <a:rPr lang="en-US" dirty="0" err="1"/>
              <a:t>muitas</a:t>
            </a:r>
            <a:r>
              <a:rPr lang="en-US" dirty="0"/>
              <a:t> </a:t>
            </a:r>
            <a:r>
              <a:rPr lang="en-US" dirty="0" err="1"/>
              <a:t>ligações</a:t>
            </a:r>
            <a:r>
              <a:rPr lang="en-US" dirty="0"/>
              <a:t> C-C e C-H com </a:t>
            </a:r>
            <a:r>
              <a:rPr lang="en-US" dirty="0" err="1"/>
              <a:t>elétrons</a:t>
            </a:r>
            <a:r>
              <a:rPr lang="en-US" dirty="0"/>
              <a:t> de “</a:t>
            </a:r>
            <a:r>
              <a:rPr lang="en-US" dirty="0" err="1"/>
              <a:t>alta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”</a:t>
            </a:r>
          </a:p>
          <a:p>
            <a:r>
              <a:rPr lang="en-US" dirty="0" err="1"/>
              <a:t>Dióxido</a:t>
            </a:r>
            <a:r>
              <a:rPr lang="en-US" dirty="0"/>
              <a:t> de </a:t>
            </a:r>
            <a:r>
              <a:rPr lang="en-US" dirty="0" err="1"/>
              <a:t>carbono</a:t>
            </a:r>
            <a:r>
              <a:rPr lang="en-US" dirty="0"/>
              <a:t> – </a:t>
            </a:r>
            <a:r>
              <a:rPr lang="en-US" dirty="0" err="1"/>
              <a:t>somente</a:t>
            </a:r>
            <a:r>
              <a:rPr lang="en-US" dirty="0"/>
              <a:t> </a:t>
            </a:r>
            <a:r>
              <a:rPr lang="en-US" dirty="0" err="1"/>
              <a:t>ligações</a:t>
            </a:r>
            <a:r>
              <a:rPr lang="en-US" dirty="0"/>
              <a:t> C=O com </a:t>
            </a:r>
            <a:r>
              <a:rPr lang="en-US" dirty="0" err="1"/>
              <a:t>elétrons</a:t>
            </a:r>
            <a:r>
              <a:rPr lang="en-US" dirty="0"/>
              <a:t> de “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31566-F3C8-7E7D-B635-BFB149BE29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6215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69BBA-ECCB-3359-C64E-D5F83E0FC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8329B-802C-E1F7-29A0-73FC34C475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5651F5-ACE3-D911-2CB7-79A534C5D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Reducing power = </a:t>
            </a:r>
            <a:r>
              <a:rPr lang="en-US" dirty="0" err="1"/>
              <a:t>poder</a:t>
            </a:r>
            <a:r>
              <a:rPr lang="en-US" dirty="0"/>
              <a:t> </a:t>
            </a:r>
            <a:r>
              <a:rPr lang="en-US" dirty="0" err="1"/>
              <a:t>redutor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7B223-5EBD-9BBD-8BD3-B73673B6F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891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0E344-8908-F9E8-658E-B259E61BE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3C0831-40DA-1D72-315D-D081B380E6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2AC453-707A-816C-528A-2AA37D553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Certos microrganismos podem "respirar" acoplando a redução de U⁶⁺ à oxidação de compostos orgânicos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F918D-7B46-758C-74D9-1D379507C9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7181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 </a:t>
            </a:r>
            <a:r>
              <a:rPr lang="en-US" sz="1200" u="sng" dirty="0"/>
              <a:t>in situ, microbially mediated</a:t>
            </a:r>
            <a:r>
              <a:rPr lang="en-US" sz="1200" dirty="0"/>
              <a:t> reductive precipitation to lock the U into the aquifer matrix. = </a:t>
            </a:r>
            <a:r>
              <a:rPr lang="en-US" sz="1200" dirty="0" err="1"/>
              <a:t>precipitação</a:t>
            </a:r>
            <a:r>
              <a:rPr lang="en-US" sz="1200" dirty="0"/>
              <a:t> </a:t>
            </a:r>
            <a:r>
              <a:rPr lang="en-US" sz="1200" dirty="0" err="1"/>
              <a:t>redutiva</a:t>
            </a:r>
            <a:r>
              <a:rPr lang="en-US" sz="1200" dirty="0"/>
              <a:t> </a:t>
            </a:r>
            <a:r>
              <a:rPr lang="en-US" sz="1200" i="1" dirty="0"/>
              <a:t>in situ</a:t>
            </a:r>
            <a:r>
              <a:rPr lang="en-US" sz="1200" dirty="0"/>
              <a:t> </a:t>
            </a:r>
            <a:r>
              <a:rPr lang="en-US" sz="1200" dirty="0" err="1"/>
              <a:t>mediada</a:t>
            </a:r>
            <a:r>
              <a:rPr lang="en-US" sz="1200" dirty="0"/>
              <a:t> </a:t>
            </a:r>
            <a:r>
              <a:rPr lang="en-US" sz="1200" dirty="0" err="1"/>
              <a:t>por</a:t>
            </a:r>
            <a:r>
              <a:rPr lang="en-US" sz="1200" dirty="0"/>
              <a:t> micro-</a:t>
            </a:r>
            <a:r>
              <a:rPr lang="en-US" sz="1200" dirty="0" err="1"/>
              <a:t>organismos</a:t>
            </a:r>
            <a:r>
              <a:rPr lang="en-US" sz="1200" dirty="0"/>
              <a:t> (</a:t>
            </a:r>
            <a:r>
              <a:rPr lang="en-US" sz="1200" dirty="0" err="1"/>
              <a:t>ou</a:t>
            </a:r>
            <a:r>
              <a:rPr lang="en-US" sz="1200" dirty="0"/>
              <a:t> </a:t>
            </a:r>
            <a:r>
              <a:rPr lang="en-US" sz="1200" dirty="0" err="1"/>
              <a:t>induzida</a:t>
            </a:r>
            <a:r>
              <a:rPr lang="en-US" sz="1200" dirty="0"/>
              <a:t> </a:t>
            </a:r>
            <a:r>
              <a:rPr lang="en-US" sz="1200" dirty="0" err="1"/>
              <a:t>por</a:t>
            </a:r>
            <a:r>
              <a:rPr lang="en-US" sz="1200" dirty="0"/>
              <a:t> micro-</a:t>
            </a:r>
            <a:r>
              <a:rPr lang="en-US" sz="1200" dirty="0" err="1"/>
              <a:t>organismos</a:t>
            </a:r>
            <a:r>
              <a:rPr lang="en-US" sz="1200" dirty="0"/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r>
              <a:rPr lang="en-US" dirty="0" err="1"/>
              <a:t>doadores</a:t>
            </a:r>
            <a:r>
              <a:rPr lang="en-US" dirty="0"/>
              <a:t> de </a:t>
            </a:r>
            <a:r>
              <a:rPr lang="en-US" dirty="0" err="1"/>
              <a:t>electrões</a:t>
            </a:r>
            <a:r>
              <a:rPr lang="en-US" dirty="0"/>
              <a:t> = </a:t>
            </a:r>
            <a:r>
              <a:rPr lang="en-US" dirty="0" err="1"/>
              <a:t>doadores</a:t>
            </a:r>
            <a:r>
              <a:rPr lang="en-US" dirty="0"/>
              <a:t> de </a:t>
            </a:r>
            <a:r>
              <a:rPr lang="en-US" dirty="0" err="1"/>
              <a:t>elétrons</a:t>
            </a:r>
            <a:r>
              <a:rPr lang="en-US" dirty="0"/>
              <a:t> (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</a:t>
            </a:r>
            <a:r>
              <a:rPr lang="en-US" dirty="0" err="1"/>
              <a:t>melaço</a:t>
            </a:r>
            <a:r>
              <a:rPr lang="en-US" dirty="0"/>
              <a:t>…)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efectuada</a:t>
            </a:r>
            <a:r>
              <a:rPr lang="en-US" sz="1200" dirty="0"/>
              <a:t> = </a:t>
            </a:r>
            <a:r>
              <a:rPr lang="en-US" sz="1200" dirty="0" err="1"/>
              <a:t>efetuada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E24E-835C-4FD3-B385-AF2942316A38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089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October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t>‹nº›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4EA86E4-9348-408B-8520-88F421EE0766}"/>
              </a:ext>
            </a:extLst>
          </p:cNvPr>
          <p:cNvSpPr/>
          <p:nvPr userDrawn="1"/>
        </p:nvSpPr>
        <p:spPr>
          <a:xfrm>
            <a:off x="1" y="6329627"/>
            <a:ext cx="12192001" cy="65999"/>
          </a:xfrm>
          <a:prstGeom prst="rect">
            <a:avLst/>
          </a:prstGeom>
          <a:solidFill>
            <a:srgbClr val="526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9804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October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902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October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6552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5738" indent="-185738">
              <a:buFont typeface="Courier New" panose="02070309020205020404" pitchFamily="49" charset="0"/>
              <a:buChar char="o"/>
              <a:defRPr>
                <a:latin typeface="+mj-lt"/>
              </a:defRPr>
            </a:lvl1pPr>
            <a:lvl2pPr>
              <a:buFont typeface="Courier New" panose="02070309020205020404" pitchFamily="49" charset="0"/>
              <a:buChar char="o"/>
              <a:defRPr>
                <a:latin typeface="+mj-lt"/>
              </a:defRPr>
            </a:lvl2pPr>
            <a:lvl3pPr>
              <a:buFont typeface="Courier New" panose="02070309020205020404" pitchFamily="49" charset="0"/>
              <a:buChar char="o"/>
              <a:defRPr>
                <a:latin typeface="+mj-lt"/>
              </a:defRPr>
            </a:lvl3pPr>
            <a:lvl4pPr>
              <a:buFont typeface="Courier New" panose="02070309020205020404" pitchFamily="49" charset="0"/>
              <a:buChar char="o"/>
              <a:defRPr>
                <a:latin typeface="+mj-lt"/>
              </a:defRPr>
            </a:lvl4pPr>
            <a:lvl5pPr>
              <a:buFont typeface="Courier New" panose="02070309020205020404" pitchFamily="49" charset="0"/>
              <a:buChar char="o"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latin typeface="+mj-lt"/>
              </a:defRPr>
            </a:lvl1pPr>
          </a:lstStyle>
          <a:p>
            <a:r>
              <a:rPr lang="en-CA"/>
              <a:t>October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+mj-lt"/>
              </a:defRPr>
            </a:lvl1pPr>
          </a:lstStyle>
          <a:p>
            <a:endParaRPr lang="en-CA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j-lt"/>
              </a:defRPr>
            </a:lvl1pPr>
          </a:lstStyle>
          <a:p>
            <a:fld id="{4248A5D1-8234-475C-8F50-D6EE7B6D6251}" type="slidenum">
              <a:rPr lang="en-CA" smtClean="0"/>
              <a:pPr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7172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October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t>‹nº›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396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October 8,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37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October 8,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834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October 8,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1115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October 8,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234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CA"/>
              <a:t>October 8,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48A5D1-8234-475C-8F50-D6EE7B6D6251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6520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October 8,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73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29627"/>
            <a:ext cx="12192001" cy="65999"/>
          </a:xfrm>
          <a:prstGeom prst="rect">
            <a:avLst/>
          </a:prstGeom>
          <a:solidFill>
            <a:srgbClr val="526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829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338000"/>
            <a:ext cx="10058401" cy="453109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CA"/>
              <a:t>October 8, 2020</a:t>
            </a:r>
            <a:endParaRPr lang="en-CA"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FFFF"/>
                </a:solidFill>
                <a:latin typeface="+mj-lt"/>
              </a:defRPr>
            </a:lvl1pPr>
          </a:lstStyle>
          <a:p>
            <a:fld id="{4248A5D1-8234-475C-8F50-D6EE7B6D6251}" type="slidenum">
              <a:rPr lang="en-CA" smtClean="0"/>
              <a:pPr/>
              <a:t>‹nº›</a:t>
            </a:fld>
            <a:endParaRPr lang="en-CA"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147011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41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j-lt"/>
          <a:ea typeface="Verdana" panose="020B0604030504040204" pitchFamily="34" charset="0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j-lt"/>
          <a:ea typeface="Verdana" panose="020B0604030504040204" pitchFamily="34" charset="0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Verdana" panose="020B0604030504040204" pitchFamily="34" charset="0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Verdana" panose="020B0604030504040204" pitchFamily="34" charset="0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Verdana" panose="020B0604030504040204" pitchFamily="34" charset="0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3" Type="http://schemas.openxmlformats.org/officeDocument/2006/relationships/image" Target="../media/image12.gif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778C4-534D-68C4-FF19-90D0D9F8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A9FB0-7B3E-9EE1-0A0C-731FE634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t>1</a:t>
            </a:fld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B84EBE-5651-BAEF-D70C-4DA6E8A30B11}"/>
              </a:ext>
            </a:extLst>
          </p:cNvPr>
          <p:cNvSpPr txBox="1"/>
          <p:nvPr/>
        </p:nvSpPr>
        <p:spPr>
          <a:xfrm>
            <a:off x="838365" y="220738"/>
            <a:ext cx="10374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i="1" dirty="0"/>
              <a:t>SIPAS – </a:t>
            </a:r>
            <a:r>
              <a:rPr lang="en-CA" sz="2400" i="1" u="none" strike="noStrike" dirty="0">
                <a:effectLst/>
              </a:rPr>
              <a:t>Semana Internacional </a:t>
            </a:r>
            <a:r>
              <a:rPr lang="en-CA" sz="2400" i="1" u="none" strike="noStrike" dirty="0" err="1">
                <a:effectLst/>
              </a:rPr>
              <a:t>Paulista</a:t>
            </a:r>
            <a:r>
              <a:rPr lang="en-CA" sz="2400" i="1" u="none" strike="noStrike" dirty="0">
                <a:effectLst/>
              </a:rPr>
              <a:t> de </a:t>
            </a:r>
            <a:r>
              <a:rPr lang="en-CA" sz="2400" i="1" u="none" strike="noStrike" dirty="0" err="1">
                <a:effectLst/>
              </a:rPr>
              <a:t>Águas</a:t>
            </a:r>
            <a:r>
              <a:rPr lang="en-CA" sz="2400" i="1" u="none" strike="noStrike" dirty="0">
                <a:effectLst/>
              </a:rPr>
              <a:t> </a:t>
            </a:r>
            <a:r>
              <a:rPr lang="en-CA" sz="2400" i="1" u="none" strike="noStrike" dirty="0" err="1">
                <a:effectLst/>
              </a:rPr>
              <a:t>Subterrâneas</a:t>
            </a:r>
            <a:endParaRPr lang="en-CA" sz="2400" i="1" u="none" strike="noStrike" dirty="0">
              <a:effectLst/>
            </a:endParaRPr>
          </a:p>
          <a:p>
            <a:pPr algn="ctr"/>
            <a:r>
              <a:rPr lang="en-CA" dirty="0"/>
              <a:t>19 a 22 de </a:t>
            </a:r>
            <a:r>
              <a:rPr lang="en-CA" dirty="0" err="1"/>
              <a:t>Março</a:t>
            </a:r>
            <a:r>
              <a:rPr lang="en-CA" dirty="0"/>
              <a:t> de 2025, Bauru (SP)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FB9EC46-F962-F8F9-E8EA-227C5F7A49E2}"/>
              </a:ext>
            </a:extLst>
          </p:cNvPr>
          <p:cNvSpPr txBox="1">
            <a:spLocks/>
          </p:cNvSpPr>
          <p:nvPr/>
        </p:nvSpPr>
        <p:spPr>
          <a:xfrm>
            <a:off x="1070450" y="1777999"/>
            <a:ext cx="5157408" cy="2106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en-C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CA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biosfera</a:t>
            </a:r>
            <a:r>
              <a:rPr lang="en-C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sob </a:t>
            </a:r>
            <a:r>
              <a:rPr lang="en-CA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C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nossos</a:t>
            </a:r>
            <a:r>
              <a:rPr lang="en-C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pés</a:t>
            </a:r>
            <a:endParaRPr lang="en-CA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en-CA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t-BR" altLang="pt-BR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avanços na biogeoquímica de subsuperfície e as implicações para remediação do solo e das águas subterrâneas</a:t>
            </a:r>
            <a:endParaRPr lang="en-CA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Aft>
                <a:spcPts val="2000"/>
              </a:spcAft>
            </a:pPr>
            <a:r>
              <a:rPr lang="en-CA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Philippe Van </a:t>
            </a:r>
            <a:r>
              <a:rPr lang="en-CA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Cappellen</a:t>
            </a:r>
            <a:endParaRPr lang="en-CA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CF9681-409D-8910-80AD-95F62017B2BD}"/>
              </a:ext>
            </a:extLst>
          </p:cNvPr>
          <p:cNvGrpSpPr/>
          <p:nvPr/>
        </p:nvGrpSpPr>
        <p:grpSpPr>
          <a:xfrm>
            <a:off x="1220026" y="5080001"/>
            <a:ext cx="9853548" cy="926146"/>
            <a:chOff x="1890710" y="445677"/>
            <a:chExt cx="9853548" cy="797979"/>
          </a:xfrm>
        </p:grpSpPr>
        <p:pic>
          <p:nvPicPr>
            <p:cNvPr id="4" name="Picture 34" descr="C:\Users\Bradford Lawrason\Dropbox\Ecohydrology\Logos and banners\UWaterloo logos\UniversityOfWaterloo_logo_horiz_colour\UniversityOfWaterloo_logo_horiz_rgb.png">
              <a:extLst>
                <a:ext uri="{FF2B5EF4-FFF2-40B4-BE49-F238E27FC236}">
                  <a16:creationId xmlns:a16="http://schemas.microsoft.com/office/drawing/2014/main" id="{F3780EAE-AE30-2489-917D-36759D3235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7" t="20146" r="8269" b="21690"/>
            <a:stretch/>
          </p:blipFill>
          <p:spPr bwMode="auto">
            <a:xfrm>
              <a:off x="4680052" y="445677"/>
              <a:ext cx="3184931" cy="79797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A59AF399-8D78-938A-E3BF-2DD4E43C78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0710" y="564958"/>
              <a:ext cx="2438400" cy="559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33897F-2934-883B-F723-DFE51A843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1066" y="449521"/>
              <a:ext cx="3383192" cy="79029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F13E48-3CEC-6AA2-9238-A03144D16B0A}"/>
              </a:ext>
            </a:extLst>
          </p:cNvPr>
          <p:cNvGrpSpPr>
            <a:grpSpLocks noChangeAspect="1"/>
          </p:cNvGrpSpPr>
          <p:nvPr/>
        </p:nvGrpSpPr>
        <p:grpSpPr>
          <a:xfrm>
            <a:off x="6399331" y="1383162"/>
            <a:ext cx="4674245" cy="3240001"/>
            <a:chOff x="6098299" y="1342986"/>
            <a:chExt cx="4972187" cy="34465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9A33D44-AF86-3A66-EEE5-2F8282D75E7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56819" y="1342986"/>
              <a:ext cx="4811368" cy="2772000"/>
              <a:chOff x="6256817" y="1317586"/>
              <a:chExt cx="5017326" cy="2890660"/>
            </a:xfrm>
          </p:grpSpPr>
          <p:pic>
            <p:nvPicPr>
              <p:cNvPr id="7" name="Picture 6" descr="A diagram of a river&#10;&#10;Description automatically generated">
                <a:extLst>
                  <a:ext uri="{FF2B5EF4-FFF2-40B4-BE49-F238E27FC236}">
                    <a16:creationId xmlns:a16="http://schemas.microsoft.com/office/drawing/2014/main" id="{18A394DE-BD95-A70E-0ADA-01D48F7CD1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6817" y="1508246"/>
                <a:ext cx="5017326" cy="2700000"/>
              </a:xfrm>
              <a:prstGeom prst="rect">
                <a:avLst/>
              </a:prstGeom>
            </p:spPr>
          </p:pic>
          <p:pic>
            <p:nvPicPr>
              <p:cNvPr id="12" name="Picture 11" descr="Diagram of a chemical release&#10;&#10;Description automatically generated">
                <a:extLst>
                  <a:ext uri="{FF2B5EF4-FFF2-40B4-BE49-F238E27FC236}">
                    <a16:creationId xmlns:a16="http://schemas.microsoft.com/office/drawing/2014/main" id="{434CD0C0-11D0-A82B-F0F7-8ED4A601E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6003" y="1317586"/>
                <a:ext cx="1432046" cy="1080000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B4518D6-8847-DBD0-76F3-EAAA0B0A95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34508" y="2397586"/>
                <a:ext cx="531495" cy="500664"/>
              </a:xfrm>
              <a:prstGeom prst="line">
                <a:avLst/>
              </a:prstGeom>
              <a:ln>
                <a:solidFill>
                  <a:srgbClr val="00206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5DB0FF9-7776-CBDB-8DA3-0B177AA5E9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98049" y="2397586"/>
                <a:ext cx="576094" cy="493602"/>
              </a:xfrm>
              <a:prstGeom prst="line">
                <a:avLst/>
              </a:prstGeom>
              <a:ln>
                <a:solidFill>
                  <a:srgbClr val="00206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9F8687F-6A4A-371C-DA9D-99C9F588ED4F}"/>
                  </a:ext>
                </a:extLst>
              </p:cNvPr>
              <p:cNvSpPr/>
              <p:nvPr/>
            </p:nvSpPr>
            <p:spPr>
              <a:xfrm>
                <a:off x="8734508" y="2891188"/>
                <a:ext cx="2539635" cy="1317058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01D3D1-5013-394F-67D6-445D7C40334B}"/>
                  </a:ext>
                </a:extLst>
              </p:cNvPr>
              <p:cNvSpPr/>
              <p:nvPr/>
            </p:nvSpPr>
            <p:spPr>
              <a:xfrm>
                <a:off x="9266003" y="1317586"/>
                <a:ext cx="1432046" cy="1080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CFE4CF6-F417-0503-F41C-B193C466F6CE}"/>
                </a:ext>
              </a:extLst>
            </p:cNvPr>
            <p:cNvGrpSpPr/>
            <p:nvPr/>
          </p:nvGrpSpPr>
          <p:grpSpPr>
            <a:xfrm>
              <a:off x="6098299" y="4177508"/>
              <a:ext cx="4972187" cy="612000"/>
              <a:chOff x="6123699" y="4418808"/>
              <a:chExt cx="4972187" cy="612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8CD9F01-20E0-2E67-1574-B711452EBF40}"/>
                  </a:ext>
                </a:extLst>
              </p:cNvPr>
              <p:cNvSpPr/>
              <p:nvPr/>
            </p:nvSpPr>
            <p:spPr>
              <a:xfrm>
                <a:off x="6123699" y="4418808"/>
                <a:ext cx="4972187" cy="612000"/>
              </a:xfrm>
              <a:prstGeom prst="rect">
                <a:avLst/>
              </a:prstGeom>
              <a:solidFill>
                <a:schemeClr val="bg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5179A3-52FD-1DA2-26A9-9B025D07FE1B}"/>
                  </a:ext>
                </a:extLst>
              </p:cNvPr>
              <p:cNvSpPr txBox="1"/>
              <p:nvPr/>
            </p:nvSpPr>
            <p:spPr>
              <a:xfrm>
                <a:off x="6201810" y="4424364"/>
                <a:ext cx="4891777" cy="5893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/>
                  <a:t>Modificado</a:t>
                </a:r>
                <a:r>
                  <a:rPr lang="en-US" sz="1000" dirty="0"/>
                  <a:t> de Pi </a:t>
                </a:r>
                <a:r>
                  <a:rPr lang="en-US" sz="1000" i="1" dirty="0"/>
                  <a:t>et al</a:t>
                </a:r>
                <a:r>
                  <a:rPr lang="en-US" sz="1000" dirty="0"/>
                  <a:t>. (2024). Arsenic redox disequilibrium in geogenic contaminated groundwater: Bioenergetic insights from organic molecular characterization and gene-informed modeling.  </a:t>
                </a:r>
                <a:r>
                  <a:rPr lang="en-US" sz="1000" i="1" dirty="0"/>
                  <a:t>Water Research </a:t>
                </a:r>
                <a:r>
                  <a:rPr lang="en-US" sz="1000" b="1" dirty="0"/>
                  <a:t>267</a:t>
                </a:r>
                <a:r>
                  <a:rPr lang="en-US" sz="1000" dirty="0"/>
                  <a:t>, 122459.</a:t>
                </a:r>
              </a:p>
            </p:txBody>
          </p:sp>
        </p:grp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D0F29D32-15CA-0A5B-E4B2-167356536109}"/>
              </a:ext>
            </a:extLst>
          </p:cNvPr>
          <p:cNvSpPr txBox="1"/>
          <p:nvPr/>
        </p:nvSpPr>
        <p:spPr>
          <a:xfrm>
            <a:off x="1220026" y="4079547"/>
            <a:ext cx="50078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>
                    <a:lumMod val="75000"/>
                  </a:schemeClr>
                </a:solidFill>
              </a:rPr>
              <a:t>Tradução: Claudia Varnier (IPA/SEMIL)/Revisão: Cristina Rossi Nakamura (UNIFESP) </a:t>
            </a:r>
          </a:p>
        </p:txBody>
      </p:sp>
    </p:spTree>
    <p:extLst>
      <p:ext uri="{BB962C8B-B14F-4D97-AF65-F5344CB8AC3E}">
        <p14:creationId xmlns:p14="http://schemas.microsoft.com/office/powerpoint/2010/main" val="1264833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89706-3748-9042-9879-00881C0F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10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34807-B68E-6649-AE80-EF96BEC96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2650"/>
            <a:ext cx="0" cy="127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8DB9E7-D791-9E4D-870F-5D0466A1D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Rifle, Colorado (EUA)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C25AD6-B32F-754F-9635-801E1ECA8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361" y="1194763"/>
            <a:ext cx="6197277" cy="509330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B70B268-8B26-79CB-D1BF-5407EDC2DC60}"/>
              </a:ext>
            </a:extLst>
          </p:cNvPr>
          <p:cNvSpPr/>
          <p:nvPr/>
        </p:nvSpPr>
        <p:spPr>
          <a:xfrm rot="21226092">
            <a:off x="3919451" y="1812846"/>
            <a:ext cx="1226514" cy="770751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08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89706-3748-9042-9879-00881C0F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11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34807-B68E-6649-AE80-EF96BEC96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2650"/>
            <a:ext cx="0" cy="127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8DB9E7-D791-9E4D-870F-5D0466A1D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57" y="286605"/>
            <a:ext cx="10876547" cy="82943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bioestimulação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escala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de campo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60F0D-42AA-984E-BE92-692E1BF368C9}"/>
              </a:ext>
            </a:extLst>
          </p:cNvPr>
          <p:cNvSpPr/>
          <p:nvPr/>
        </p:nvSpPr>
        <p:spPr>
          <a:xfrm>
            <a:off x="1154086" y="1258800"/>
            <a:ext cx="10468418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Local de processamento de minério de urânio nos anos de 1940 e 1950, com a produção de </a:t>
            </a:r>
            <a:r>
              <a:rPr lang="pt-BR" i="1" dirty="0" err="1"/>
              <a:t>yellowcake</a:t>
            </a:r>
            <a:r>
              <a:rPr lang="pt-BR" dirty="0"/>
              <a:t> para combustível nuclear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As atividades foram encerradas em 1958, deixando para trás os rejeitos da mina ao longo do rio Colorado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Os rejeitos foram removidos em 1990, mas o U</a:t>
            </a:r>
            <a:r>
              <a:rPr lang="pt-BR" baseline="30000" dirty="0"/>
              <a:t>6+</a:t>
            </a:r>
            <a:r>
              <a:rPr lang="pt-BR" dirty="0"/>
              <a:t> já tinha contaminado o aquífero, que descarrega lentamente no rio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O Departamento de Energia dos EUA optou pela </a:t>
            </a:r>
            <a:r>
              <a:rPr lang="en-US" u="sng" dirty="0" err="1"/>
              <a:t>precipitação</a:t>
            </a:r>
            <a:r>
              <a:rPr lang="en-US" u="sng" dirty="0"/>
              <a:t> </a:t>
            </a:r>
            <a:r>
              <a:rPr lang="en-US" u="sng" dirty="0" err="1"/>
              <a:t>redutiva</a:t>
            </a:r>
            <a:r>
              <a:rPr lang="en-US" u="sng" dirty="0"/>
              <a:t> </a:t>
            </a:r>
            <a:r>
              <a:rPr lang="en-US" i="1" u="sng" dirty="0"/>
              <a:t>in situ</a:t>
            </a:r>
            <a:r>
              <a:rPr lang="en-US" i="1" dirty="0"/>
              <a:t>,</a:t>
            </a:r>
            <a:r>
              <a:rPr lang="en-US" dirty="0"/>
              <a:t> </a:t>
            </a:r>
            <a:r>
              <a:rPr lang="en-US" dirty="0" err="1"/>
              <a:t>mediada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microorganismos</a:t>
            </a:r>
            <a:r>
              <a:rPr lang="en-US" dirty="0"/>
              <a:t> (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induzida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microorganismos</a:t>
            </a:r>
            <a:r>
              <a:rPr lang="en-US" dirty="0"/>
              <a:t>), </a:t>
            </a:r>
            <a:r>
              <a:rPr lang="pt-BR" dirty="0"/>
              <a:t>para fixar o U no meio poroso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A </a:t>
            </a:r>
            <a:r>
              <a:rPr lang="pt-BR" u="sng" dirty="0"/>
              <a:t>estratégia de bioestimulação</a:t>
            </a:r>
            <a:r>
              <a:rPr lang="pt-BR" dirty="0"/>
              <a:t> consistia na injeção de doadores de elétrons (p.e., melaço, acetato, etanol) em subsuperfície para “alimentar” os microrganismos redutores de U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No início da década de 2000, efetuou-se um experimento de campo com </a:t>
            </a:r>
            <a:r>
              <a:rPr lang="pt-BR" u="sng" dirty="0"/>
              <a:t>acetato</a:t>
            </a:r>
            <a:endParaRPr lang="en-US" u="sng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C0C046-5897-43FC-5D77-D06823332991}"/>
              </a:ext>
            </a:extLst>
          </p:cNvPr>
          <p:cNvGrpSpPr/>
          <p:nvPr/>
        </p:nvGrpSpPr>
        <p:grpSpPr>
          <a:xfrm>
            <a:off x="3734136" y="4505843"/>
            <a:ext cx="5800561" cy="1727422"/>
            <a:chOff x="4030320" y="4648606"/>
            <a:chExt cx="5800561" cy="172742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EE2193-332B-C73A-E2AC-94F14919F1E3}"/>
                </a:ext>
              </a:extLst>
            </p:cNvPr>
            <p:cNvGrpSpPr/>
            <p:nvPr/>
          </p:nvGrpSpPr>
          <p:grpSpPr>
            <a:xfrm>
              <a:off x="4030320" y="4648606"/>
              <a:ext cx="4131360" cy="1440000"/>
              <a:chOff x="3633582" y="4691497"/>
              <a:chExt cx="4131360" cy="1440000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D54D0E-4B59-E8A1-4947-AFE3FE9CFFFD}"/>
                  </a:ext>
                </a:extLst>
              </p:cNvPr>
              <p:cNvSpPr txBox="1"/>
              <p:nvPr/>
            </p:nvSpPr>
            <p:spPr>
              <a:xfrm>
                <a:off x="3633582" y="5119110"/>
                <a:ext cx="27302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7030A0"/>
                    </a:solidFill>
                  </a:rPr>
                  <a:t>Bioestimulação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3DB65ABE-2250-DCD9-96C4-981E16B8FD43}"/>
                  </a:ext>
                </a:extLst>
              </p:cNvPr>
              <p:cNvGrpSpPr/>
              <p:nvPr/>
            </p:nvGrpSpPr>
            <p:grpSpPr>
              <a:xfrm>
                <a:off x="6431390" y="4691497"/>
                <a:ext cx="1333552" cy="1440000"/>
                <a:chOff x="3762283" y="1267912"/>
                <a:chExt cx="1333552" cy="1440000"/>
              </a:xfrm>
            </p:grpSpPr>
            <p:pic>
              <p:nvPicPr>
                <p:cNvPr id="8" name="Picture 7" descr="A money bag with a dollar sign&#10;&#10;AI-generated content may be incorrect.">
                  <a:extLst>
                    <a:ext uri="{FF2B5EF4-FFF2-40B4-BE49-F238E27FC236}">
                      <a16:creationId xmlns:a16="http://schemas.microsoft.com/office/drawing/2014/main" id="{D81A36BB-3935-EEE9-8A39-F8518115F3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2283" y="1267912"/>
                  <a:ext cx="1333552" cy="1440000"/>
                </a:xfrm>
                <a:prstGeom prst="rect">
                  <a:avLst/>
                </a:prstGeom>
              </p:spPr>
            </p:pic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3E4D435C-7002-425E-D9BD-4DE3A1E01476}"/>
                    </a:ext>
                  </a:extLst>
                </p:cNvPr>
                <p:cNvSpPr/>
                <p:nvPr/>
              </p:nvSpPr>
              <p:spPr>
                <a:xfrm>
                  <a:off x="4120487" y="1798280"/>
                  <a:ext cx="617143" cy="61714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C078CA-F10A-DE90-63FA-6C14E9DC664B}"/>
                    </a:ext>
                  </a:extLst>
                </p:cNvPr>
                <p:cNvSpPr txBox="1"/>
                <p:nvPr/>
              </p:nvSpPr>
              <p:spPr>
                <a:xfrm>
                  <a:off x="4185410" y="1776659"/>
                  <a:ext cx="47160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e</a:t>
                  </a:r>
                  <a:r>
                    <a:rPr lang="en-US" sz="3200" baseline="30000" dirty="0"/>
                    <a:t>-</a:t>
                  </a:r>
                  <a:endParaRPr lang="en-US" sz="3200" dirty="0"/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23C232-FAB0-3D3B-1D2D-DFE0801BB643}"/>
                </a:ext>
              </a:extLst>
            </p:cNvPr>
            <p:cNvSpPr txBox="1"/>
            <p:nvPr/>
          </p:nvSpPr>
          <p:spPr>
            <a:xfrm>
              <a:off x="6264135" y="6006696"/>
              <a:ext cx="3566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Doadores</a:t>
              </a:r>
              <a:r>
                <a:rPr lang="en-US" dirty="0"/>
                <a:t> de </a:t>
              </a:r>
              <a:r>
                <a:rPr lang="en-US" dirty="0" err="1"/>
                <a:t>elétron</a:t>
              </a:r>
              <a:r>
                <a:rPr lang="en-US" dirty="0"/>
                <a:t> (</a:t>
              </a:r>
              <a:r>
                <a:rPr lang="en-US" dirty="0" err="1"/>
                <a:t>fonte</a:t>
              </a:r>
              <a:r>
                <a:rPr lang="en-US" dirty="0"/>
                <a:t> externa)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704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89706-3748-9042-9879-00881C0F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12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34807-B68E-6649-AE80-EF96BEC96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2650"/>
            <a:ext cx="0" cy="127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8DB9E7-D791-9E4D-870F-5D0466A1D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Rifle, Colorado (EUA)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512EA-CBF0-504E-9E58-110EAA022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339" y="1266177"/>
            <a:ext cx="9707322" cy="504346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BEA4EB-A0E2-F7C0-EE67-75FA2FCD9A74}"/>
              </a:ext>
            </a:extLst>
          </p:cNvPr>
          <p:cNvCxnSpPr/>
          <p:nvPr/>
        </p:nvCxnSpPr>
        <p:spPr>
          <a:xfrm flipH="1">
            <a:off x="3383280" y="4467497"/>
            <a:ext cx="444137" cy="6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000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89706-3748-9042-9879-00881C0F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13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34807-B68E-6649-AE80-EF96BEC96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2650"/>
            <a:ext cx="0" cy="127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8DB9E7-D791-9E4D-870F-5D0466A1D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Injeção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poços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monitoramento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1BF212-560C-274F-9D73-96B1D94FC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757" y="1310147"/>
            <a:ext cx="6084485" cy="43533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4A62F2-65E7-FC45-9A1D-4F7C2F1FBDB5}"/>
              </a:ext>
            </a:extLst>
          </p:cNvPr>
          <p:cNvSpPr/>
          <p:nvPr/>
        </p:nvSpPr>
        <p:spPr>
          <a:xfrm>
            <a:off x="1097280" y="5663481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Fonte: Anderson </a:t>
            </a:r>
            <a:r>
              <a:rPr lang="en-US" sz="1400" i="1" dirty="0"/>
              <a:t>et al</a:t>
            </a:r>
            <a:r>
              <a:rPr lang="en-US" sz="1400" dirty="0"/>
              <a:t>. (2003). Stimulating the in situ activity of </a:t>
            </a:r>
            <a:r>
              <a:rPr lang="en-US" sz="1400" i="1" dirty="0" err="1"/>
              <a:t>Geobacter</a:t>
            </a:r>
            <a:r>
              <a:rPr lang="en-US" sz="1400" dirty="0"/>
              <a:t> species to remove uranium from the groundwater of a uranium-contaminated aquifer. </a:t>
            </a:r>
            <a:r>
              <a:rPr lang="en-US" sz="1400" i="1" dirty="0"/>
              <a:t>Applied and Environmental Microbiology </a:t>
            </a:r>
            <a:r>
              <a:rPr lang="en-US" sz="1400" b="1" dirty="0"/>
              <a:t>69</a:t>
            </a:r>
            <a:r>
              <a:rPr lang="en-US" sz="1400" dirty="0"/>
              <a:t>, 5884-5891</a:t>
            </a:r>
          </a:p>
        </p:txBody>
      </p:sp>
    </p:spTree>
    <p:extLst>
      <p:ext uri="{BB962C8B-B14F-4D97-AF65-F5344CB8AC3E}">
        <p14:creationId xmlns:p14="http://schemas.microsoft.com/office/powerpoint/2010/main" val="1723418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89706-3748-9042-9879-00881C0F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14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34807-B68E-6649-AE80-EF96BEC96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2650"/>
            <a:ext cx="0" cy="127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8DB9E7-D791-9E4D-870F-5D0466A1D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Injeção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acetato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77A9C3-4536-EB4B-A19C-CCFE5A0BC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474" y="1209025"/>
            <a:ext cx="6787052" cy="50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08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CD7DC-92C2-5A97-1597-3DC2544E4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5B8CC-81BB-4CC1-3DAB-B3E2D5DF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15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8C7D90-F12D-3AFE-8C31-005908B0E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2650"/>
            <a:ext cx="0" cy="127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8C5ACBF-AE86-AD71-0B48-DCEABFE1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Poços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monitoramento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dados 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modelagem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D35324-8EF8-6A45-D110-FD0F95DD3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913" y="1169200"/>
            <a:ext cx="9677783" cy="457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63FCE5-05B8-B49E-2037-8CF4B80B2C17}"/>
              </a:ext>
            </a:extLst>
          </p:cNvPr>
          <p:cNvSpPr/>
          <p:nvPr/>
        </p:nvSpPr>
        <p:spPr>
          <a:xfrm>
            <a:off x="489943" y="5827617"/>
            <a:ext cx="10722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Fonte: Li  </a:t>
            </a:r>
            <a:r>
              <a:rPr lang="en-US" sz="1400" i="1" dirty="0"/>
              <a:t>et al</a:t>
            </a:r>
            <a:r>
              <a:rPr lang="en-US" sz="1400" dirty="0"/>
              <a:t>. (2009). </a:t>
            </a:r>
            <a:r>
              <a:rPr lang="en-CA" sz="1400" dirty="0"/>
              <a:t>M</a:t>
            </a:r>
            <a:r>
              <a:rPr lang="en-CA" sz="1400" b="0" i="0" u="none" strike="noStrike" dirty="0">
                <a:effectLst/>
              </a:rPr>
              <a:t>ineral </a:t>
            </a:r>
            <a:r>
              <a:rPr lang="en-CA" sz="1400" dirty="0"/>
              <a:t>t</a:t>
            </a:r>
            <a:r>
              <a:rPr lang="en-CA" sz="1400" b="0" i="0" u="none" strike="noStrike" dirty="0">
                <a:effectLst/>
              </a:rPr>
              <a:t>ransformation and biomass </a:t>
            </a:r>
            <a:r>
              <a:rPr lang="en-CA" sz="1400" dirty="0"/>
              <a:t>a</a:t>
            </a:r>
            <a:r>
              <a:rPr lang="en-CA" sz="1400" b="0" i="0" u="none" strike="noStrike" dirty="0">
                <a:effectLst/>
              </a:rPr>
              <a:t>ccumulation </a:t>
            </a:r>
            <a:r>
              <a:rPr lang="en-CA" sz="1400" dirty="0"/>
              <a:t>a</a:t>
            </a:r>
            <a:r>
              <a:rPr lang="en-CA" sz="1400" b="0" i="0" u="none" strike="noStrike" dirty="0">
                <a:effectLst/>
              </a:rPr>
              <a:t>ssociated </a:t>
            </a:r>
            <a:r>
              <a:rPr lang="en-CA" sz="1400" dirty="0"/>
              <a:t>w</a:t>
            </a:r>
            <a:r>
              <a:rPr lang="en-CA" sz="1400" b="0" i="0" u="none" strike="noStrike" dirty="0">
                <a:effectLst/>
              </a:rPr>
              <a:t>ith </a:t>
            </a:r>
            <a:r>
              <a:rPr lang="en-CA" sz="1400" dirty="0"/>
              <a:t>u</a:t>
            </a:r>
            <a:r>
              <a:rPr lang="en-CA" sz="1400" b="0" i="0" u="none" strike="noStrike" dirty="0">
                <a:effectLst/>
              </a:rPr>
              <a:t>ranium </a:t>
            </a:r>
            <a:r>
              <a:rPr lang="en-CA" sz="1400" dirty="0"/>
              <a:t>b</a:t>
            </a:r>
            <a:r>
              <a:rPr lang="en-CA" sz="1400" b="0" i="0" u="none" strike="noStrike" dirty="0">
                <a:effectLst/>
              </a:rPr>
              <a:t>ioremediation at Rifle, Colorado</a:t>
            </a:r>
            <a:r>
              <a:rPr lang="en-US" sz="1400" dirty="0"/>
              <a:t>. </a:t>
            </a:r>
          </a:p>
          <a:p>
            <a:pPr algn="ctr"/>
            <a:r>
              <a:rPr lang="en-US" sz="1400" i="1" dirty="0"/>
              <a:t>Environmental Science &amp; Technology </a:t>
            </a:r>
            <a:r>
              <a:rPr lang="en-US" sz="1400" b="1" i="1" dirty="0"/>
              <a:t>43</a:t>
            </a:r>
            <a:r>
              <a:rPr lang="en-US" sz="1400" dirty="0"/>
              <a:t>, 5429-5435.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F2A287-DF25-061A-119B-ED6B5C99DB49}"/>
              </a:ext>
            </a:extLst>
          </p:cNvPr>
          <p:cNvSpPr/>
          <p:nvPr/>
        </p:nvSpPr>
        <p:spPr>
          <a:xfrm>
            <a:off x="2690410" y="1105997"/>
            <a:ext cx="1908000" cy="4774605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16C73F-01CC-1666-BB8D-64A2AB43F1AE}"/>
              </a:ext>
            </a:extLst>
          </p:cNvPr>
          <p:cNvSpPr/>
          <p:nvPr/>
        </p:nvSpPr>
        <p:spPr>
          <a:xfrm>
            <a:off x="5357410" y="1105996"/>
            <a:ext cx="1908000" cy="4774605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C973C-2D6C-85EF-7E2B-1B178632D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83D9-153C-F335-FE7F-3675FE03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5"/>
            <a:ext cx="10633509" cy="82943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Atenuação</a:t>
            </a:r>
            <a:r>
              <a:rPr lang="en-US" dirty="0">
                <a:latin typeface="+mn-lt"/>
              </a:rPr>
              <a:t> “natural”: </a:t>
            </a:r>
            <a:r>
              <a:rPr lang="en-US" dirty="0" err="1">
                <a:latin typeface="+mn-lt"/>
              </a:rPr>
              <a:t>doadores</a:t>
            </a:r>
            <a:r>
              <a:rPr lang="en-US" dirty="0">
                <a:latin typeface="+mn-lt"/>
              </a:rPr>
              <a:t> de </a:t>
            </a:r>
            <a:r>
              <a:rPr lang="en-US" dirty="0" err="1">
                <a:latin typeface="+mn-lt"/>
              </a:rPr>
              <a:t>elétrons</a:t>
            </a:r>
            <a:r>
              <a:rPr lang="en-US" dirty="0">
                <a:latin typeface="+mn-lt"/>
              </a:rPr>
              <a:t> </a:t>
            </a:r>
            <a:r>
              <a:rPr lang="en-US" i="1" dirty="0">
                <a:latin typeface="+mn-lt"/>
              </a:rPr>
              <a:t>in situ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0CBE5-96DC-29FB-23A3-6F2595BD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16</a:t>
            </a:fld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EC872C-D568-820C-3D2B-05B1DB1F204C}"/>
              </a:ext>
            </a:extLst>
          </p:cNvPr>
          <p:cNvSpPr txBox="1"/>
          <p:nvPr/>
        </p:nvSpPr>
        <p:spPr>
          <a:xfrm>
            <a:off x="2444169" y="1680518"/>
            <a:ext cx="3219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Compostos</a:t>
            </a:r>
            <a:r>
              <a:rPr lang="en-US" sz="2400" b="1" dirty="0"/>
              <a:t> </a:t>
            </a:r>
            <a:r>
              <a:rPr lang="en-US" sz="2400" b="1" dirty="0" err="1"/>
              <a:t>inorgânicos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E7737A-A6E1-A9B1-1CDE-60E0014EA06D}"/>
                  </a:ext>
                </a:extLst>
              </p:cNvPr>
              <p:cNvSpPr txBox="1"/>
              <p:nvPr/>
            </p:nvSpPr>
            <p:spPr>
              <a:xfrm>
                <a:off x="2905488" y="2142183"/>
                <a:ext cx="72010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Solutos</a:t>
                </a:r>
                <a:r>
                  <a:rPr lang="en-US" sz="2400" dirty="0"/>
                  <a:t>: H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, H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</a:rPr>
                          <m:t>NH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CA" sz="2400" dirty="0"/>
                  <a:t>, CH</a:t>
                </a:r>
                <a:r>
                  <a:rPr lang="en-CA" sz="2400" baseline="-25000" dirty="0"/>
                  <a:t>4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Minerais</a:t>
                </a:r>
                <a:r>
                  <a:rPr lang="en-US" sz="2400" dirty="0"/>
                  <a:t>: FeS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ferrugem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minerais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contendo</a:t>
                </a:r>
                <a:r>
                  <a:rPr lang="en-US" sz="2400" dirty="0"/>
                  <a:t> Fe</a:t>
                </a:r>
                <a:r>
                  <a:rPr lang="en-US" sz="2400" baseline="30000" dirty="0"/>
                  <a:t>2+, </a:t>
                </a:r>
                <a:r>
                  <a:rPr lang="en-US" sz="2400" dirty="0"/>
                  <a:t>S</a:t>
                </a:r>
                <a:r>
                  <a:rPr lang="en-US" sz="2400" baseline="-25000" dirty="0"/>
                  <a:t>0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E7737A-A6E1-A9B1-1CDE-60E0014EA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88" y="2142183"/>
                <a:ext cx="7201038" cy="830997"/>
              </a:xfrm>
              <a:prstGeom prst="rect">
                <a:avLst/>
              </a:prstGeom>
              <a:blipFill>
                <a:blip r:embed="rId3"/>
                <a:stretch>
                  <a:fillRect l="-1185" t="-5839" b="-1532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0A50034-B340-3CE9-7437-D07960082586}"/>
              </a:ext>
            </a:extLst>
          </p:cNvPr>
          <p:cNvSpPr txBox="1"/>
          <p:nvPr/>
        </p:nvSpPr>
        <p:spPr>
          <a:xfrm>
            <a:off x="2444169" y="3214441"/>
            <a:ext cx="3085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Compounds </a:t>
            </a:r>
            <a:r>
              <a:rPr lang="en-US" sz="2400" b="1" dirty="0" err="1"/>
              <a:t>orgânicos</a:t>
            </a:r>
            <a:r>
              <a:rPr lang="en-US" sz="2400" b="1" dirty="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F39CB-6817-AEA0-F23A-F8683976B84F}"/>
              </a:ext>
            </a:extLst>
          </p:cNvPr>
          <p:cNvSpPr txBox="1"/>
          <p:nvPr/>
        </p:nvSpPr>
        <p:spPr>
          <a:xfrm>
            <a:off x="2905488" y="3676106"/>
            <a:ext cx="7521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err="1"/>
              <a:t>Matéria</a:t>
            </a:r>
            <a:r>
              <a:rPr lang="en-CA" sz="2400" dirty="0"/>
              <a:t> </a:t>
            </a:r>
            <a:r>
              <a:rPr lang="en-CA" sz="2400" dirty="0" err="1"/>
              <a:t>orgânica</a:t>
            </a:r>
            <a:r>
              <a:rPr lang="en-CA" sz="2400" dirty="0"/>
              <a:t> natural (MON: </a:t>
            </a:r>
            <a:r>
              <a:rPr lang="en-CA" sz="2400" dirty="0" err="1"/>
              <a:t>particulado</a:t>
            </a:r>
            <a:r>
              <a:rPr lang="en-CA" sz="2400" dirty="0"/>
              <a:t>, </a:t>
            </a:r>
            <a:r>
              <a:rPr lang="en-CA" sz="2400" dirty="0" err="1"/>
              <a:t>dissolvida</a:t>
            </a:r>
            <a:r>
              <a:rPr lang="en-CA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err="1"/>
              <a:t>Querogênio</a:t>
            </a:r>
            <a:r>
              <a:rPr lang="en-CA" sz="2400" dirty="0"/>
              <a:t>, </a:t>
            </a:r>
            <a:r>
              <a:rPr lang="en-CA" sz="2400" dirty="0" err="1"/>
              <a:t>betume</a:t>
            </a:r>
            <a:endParaRPr lang="en-CA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0E51A-B8CA-AA81-8E6E-241EBE71B5A3}"/>
              </a:ext>
            </a:extLst>
          </p:cNvPr>
          <p:cNvSpPr/>
          <p:nvPr/>
        </p:nvSpPr>
        <p:spPr>
          <a:xfrm>
            <a:off x="2745401" y="3339644"/>
            <a:ext cx="7521211" cy="1319364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2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E761D-ABEE-D905-F4D9-B9BF2DC70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5087-F211-C89D-B672-F23A5E693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O que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fazemos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agora?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B2659-C739-3F7C-079E-C5AB42C4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17</a:t>
            </a:fld>
            <a:endParaRPr lang="en-CA"/>
          </a:p>
        </p:txBody>
      </p:sp>
      <p:pic>
        <p:nvPicPr>
          <p:cNvPr id="16" name="Main graphic">
            <a:extLst>
              <a:ext uri="{FF2B5EF4-FFF2-40B4-BE49-F238E27FC236}">
                <a16:creationId xmlns:a16="http://schemas.microsoft.com/office/drawing/2014/main" id="{0E30AD17-6C44-29B9-F3EA-95D4EDFBA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555131" y="3372657"/>
            <a:ext cx="5142694" cy="2340000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D68844-5EE1-3D12-2444-F409063B839F}"/>
              </a:ext>
            </a:extLst>
          </p:cNvPr>
          <p:cNvSpPr txBox="1"/>
          <p:nvPr/>
        </p:nvSpPr>
        <p:spPr>
          <a:xfrm>
            <a:off x="1097279" y="5934941"/>
            <a:ext cx="10058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i="0" u="none" strike="noStrike" dirty="0">
                <a:effectLst/>
              </a:rPr>
              <a:t>Fonte: Zheng </a:t>
            </a:r>
            <a:r>
              <a:rPr lang="en-CA" sz="1400" i="1" u="none" strike="noStrike" dirty="0">
                <a:effectLst/>
              </a:rPr>
              <a:t>et al</a:t>
            </a:r>
            <a:r>
              <a:rPr lang="en-CA" sz="1400" i="0" u="none" strike="noStrike" dirty="0">
                <a:effectLst/>
              </a:rPr>
              <a:t>. (2020). </a:t>
            </a:r>
            <a:r>
              <a:rPr lang="en-CA" sz="1400" i="1" u="none" strike="noStrike" dirty="0">
                <a:effectLst/>
              </a:rPr>
              <a:t>Environmental Science &amp; Technology </a:t>
            </a:r>
            <a:r>
              <a:rPr lang="en-CA" sz="1400" b="1" i="0" u="none" strike="noStrike" dirty="0">
                <a:effectLst/>
              </a:rPr>
              <a:t>54</a:t>
            </a:r>
            <a:r>
              <a:rPr lang="en-CA" sz="1400" i="0" u="none" strike="noStrike" dirty="0">
                <a:effectLst/>
              </a:rPr>
              <a:t>, </a:t>
            </a:r>
            <a:r>
              <a:rPr lang="en-CA" sz="1400" b="0" i="0" u="none" strike="noStrike" dirty="0">
                <a:solidFill>
                  <a:srgbClr val="151515"/>
                </a:solidFill>
                <a:effectLst/>
              </a:rPr>
              <a:t>15778–15788.</a:t>
            </a:r>
            <a:endParaRPr lang="en-CA" sz="1400" i="0" u="none" strike="noStrike" dirty="0">
              <a:effectLst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056EF9-920B-E97B-FD71-C3FB802F9361}"/>
              </a:ext>
            </a:extLst>
          </p:cNvPr>
          <p:cNvGrpSpPr/>
          <p:nvPr/>
        </p:nvGrpSpPr>
        <p:grpSpPr>
          <a:xfrm>
            <a:off x="236942" y="1447601"/>
            <a:ext cx="11815273" cy="1578102"/>
            <a:chOff x="1368796" y="1356129"/>
            <a:chExt cx="11815273" cy="15781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E66DB2-EB12-7B66-5413-C5CA975A2D92}"/>
                </a:ext>
              </a:extLst>
            </p:cNvPr>
            <p:cNvSpPr txBox="1"/>
            <p:nvPr/>
          </p:nvSpPr>
          <p:spPr>
            <a:xfrm>
              <a:off x="3594969" y="1356129"/>
              <a:ext cx="6258123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b="1" dirty="0"/>
                <a:t>1. </a:t>
              </a:r>
              <a:r>
                <a:rPr lang="en-US" sz="2300" b="1" dirty="0" err="1"/>
                <a:t>Abordagem</a:t>
              </a:r>
              <a:r>
                <a:rPr lang="en-US" sz="2300" b="1" dirty="0"/>
                <a:t> de </a:t>
              </a:r>
              <a:r>
                <a:rPr lang="en-US" sz="2300" b="1" dirty="0" err="1"/>
                <a:t>múltiplos</a:t>
              </a:r>
              <a:r>
                <a:rPr lang="en-US" sz="2300" b="1" dirty="0"/>
                <a:t> </a:t>
              </a:r>
              <a:r>
                <a:rPr lang="en-US" sz="2300" b="1" dirty="0" err="1"/>
                <a:t>isótopos</a:t>
              </a:r>
              <a:r>
                <a:rPr lang="en-US" sz="2300" b="1" dirty="0"/>
                <a:t> e </a:t>
              </a:r>
              <a:r>
                <a:rPr lang="en-US" sz="2300" b="1" dirty="0" err="1"/>
                <a:t>traçadores</a:t>
              </a:r>
              <a:endParaRPr lang="en-US" sz="23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AD81D2-D311-FF1E-BD1D-412463CF63DE}"/>
                </a:ext>
              </a:extLst>
            </p:cNvPr>
            <p:cNvSpPr txBox="1"/>
            <p:nvPr/>
          </p:nvSpPr>
          <p:spPr>
            <a:xfrm>
              <a:off x="3594969" y="1922042"/>
              <a:ext cx="34687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b="1" dirty="0"/>
                <a:t>2. </a:t>
              </a:r>
              <a:r>
                <a:rPr lang="en-US" sz="2300" b="1" dirty="0" err="1"/>
                <a:t>Perfilagem</a:t>
              </a:r>
              <a:r>
                <a:rPr lang="en-US" sz="2300" b="1" dirty="0"/>
                <a:t> multi-</a:t>
              </a:r>
              <a:r>
                <a:rPr lang="en-US" sz="2300" b="1" dirty="0" err="1"/>
                <a:t>ômica</a:t>
              </a:r>
              <a:endParaRPr lang="en-US" sz="230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00B934-0AAB-7A07-C903-67BDB4E7F71A}"/>
                </a:ext>
              </a:extLst>
            </p:cNvPr>
            <p:cNvSpPr txBox="1"/>
            <p:nvPr/>
          </p:nvSpPr>
          <p:spPr>
            <a:xfrm>
              <a:off x="3594969" y="2487955"/>
              <a:ext cx="958910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b="1" dirty="0"/>
                <a:t>3. </a:t>
              </a:r>
              <a:r>
                <a:rPr lang="en-US" sz="2300" b="1" dirty="0" err="1"/>
                <a:t>Caracterização</a:t>
              </a:r>
              <a:r>
                <a:rPr lang="en-US" sz="2300" b="1" dirty="0"/>
                <a:t> molecular e </a:t>
              </a:r>
              <a:r>
                <a:rPr lang="en-US" sz="2300" b="1" dirty="0" err="1"/>
                <a:t>energética</a:t>
              </a:r>
              <a:r>
                <a:rPr lang="en-US" sz="2300" b="1" dirty="0"/>
                <a:t> da </a:t>
              </a:r>
              <a:r>
                <a:rPr lang="en-US" sz="2300" b="1" dirty="0" err="1"/>
                <a:t>matéria</a:t>
              </a:r>
              <a:r>
                <a:rPr lang="en-US" sz="2300" b="1" dirty="0"/>
                <a:t> </a:t>
              </a:r>
              <a:r>
                <a:rPr lang="en-US" sz="2300" b="1" dirty="0" err="1"/>
                <a:t>orgânica</a:t>
              </a:r>
              <a:r>
                <a:rPr lang="en-US" sz="2300" b="1" dirty="0"/>
                <a:t> natural (MON)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A5C543-6C01-2425-025E-B52F7703EBAC}"/>
                </a:ext>
              </a:extLst>
            </p:cNvPr>
            <p:cNvSpPr txBox="1"/>
            <p:nvPr/>
          </p:nvSpPr>
          <p:spPr>
            <a:xfrm>
              <a:off x="1368796" y="1850738"/>
              <a:ext cx="17007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/>
                <a:t>Avanços</a:t>
              </a:r>
              <a:r>
                <a:rPr lang="en-US" sz="3200" b="1" dirty="0"/>
                <a:t>:</a:t>
              </a: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756B6AB2-9D5E-BE45-9D21-4644AEE1CD0A}"/>
                </a:ext>
              </a:extLst>
            </p:cNvPr>
            <p:cNvSpPr/>
            <p:nvPr/>
          </p:nvSpPr>
          <p:spPr>
            <a:xfrm>
              <a:off x="3393491" y="1387125"/>
              <a:ext cx="109126" cy="1512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7-Point Star 3">
            <a:extLst>
              <a:ext uri="{FF2B5EF4-FFF2-40B4-BE49-F238E27FC236}">
                <a16:creationId xmlns:a16="http://schemas.microsoft.com/office/drawing/2014/main" id="{89DDE5C7-7905-C5D0-F145-74CF912BB3FF}"/>
              </a:ext>
            </a:extLst>
          </p:cNvPr>
          <p:cNvSpPr/>
          <p:nvPr/>
        </p:nvSpPr>
        <p:spPr>
          <a:xfrm>
            <a:off x="11778168" y="2571302"/>
            <a:ext cx="252000" cy="25200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12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AAE7C-64AF-A4F5-2D01-3D428DF64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BAF83-01FA-710F-A7EA-825EC423F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Avanços</a:t>
            </a:r>
            <a:r>
              <a:rPr lang="en-US" dirty="0">
                <a:latin typeface="+mn-lt"/>
              </a:rPr>
              <a:t> (1)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A62A2-852B-7270-EE0E-7FCD2D61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18</a:t>
            </a:fld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A1219B-AACA-5AD6-F871-A67128AB1743}"/>
              </a:ext>
            </a:extLst>
          </p:cNvPr>
          <p:cNvSpPr txBox="1"/>
          <p:nvPr/>
        </p:nvSpPr>
        <p:spPr>
          <a:xfrm>
            <a:off x="1213280" y="1347065"/>
            <a:ext cx="6662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1. </a:t>
            </a:r>
            <a:r>
              <a:rPr lang="en-US" sz="2400" b="1" dirty="0" err="1"/>
              <a:t>Abordagem</a:t>
            </a:r>
            <a:r>
              <a:rPr lang="en-US" sz="2400" b="1" dirty="0"/>
              <a:t> de </a:t>
            </a:r>
            <a:r>
              <a:rPr lang="en-US" sz="2400" b="1" dirty="0" err="1"/>
              <a:t>múltiplos</a:t>
            </a:r>
            <a:r>
              <a:rPr lang="en-US" sz="2400" b="1" dirty="0"/>
              <a:t> </a:t>
            </a:r>
            <a:r>
              <a:rPr lang="en-US" sz="2400" b="1" dirty="0" err="1"/>
              <a:t>isótopos</a:t>
            </a:r>
            <a:r>
              <a:rPr lang="en-US" sz="2400" b="1" dirty="0"/>
              <a:t> e </a:t>
            </a:r>
            <a:r>
              <a:rPr lang="en-US" sz="2400" b="1" dirty="0" err="1"/>
              <a:t>traçadores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B05703-5580-F7F8-4AA9-CC0845F89EAF}"/>
              </a:ext>
            </a:extLst>
          </p:cNvPr>
          <p:cNvSpPr txBox="1"/>
          <p:nvPr/>
        </p:nvSpPr>
        <p:spPr>
          <a:xfrm>
            <a:off x="6643263" y="2622903"/>
            <a:ext cx="52162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CA" sz="2000" dirty="0" err="1">
                <a:solidFill>
                  <a:srgbClr val="7030A0"/>
                </a:solidFill>
              </a:rPr>
              <a:t>Identificação</a:t>
            </a:r>
            <a:r>
              <a:rPr lang="en-CA" sz="2000" dirty="0">
                <a:solidFill>
                  <a:srgbClr val="7030A0"/>
                </a:solidFill>
              </a:rPr>
              <a:t> da </a:t>
            </a:r>
            <a:r>
              <a:rPr lang="en-CA" sz="2000" dirty="0" err="1">
                <a:solidFill>
                  <a:srgbClr val="7030A0"/>
                </a:solidFill>
              </a:rPr>
              <a:t>fonte</a:t>
            </a:r>
            <a:r>
              <a:rPr lang="en-CA" sz="2000" dirty="0">
                <a:solidFill>
                  <a:srgbClr val="7030A0"/>
                </a:solidFill>
              </a:rPr>
              <a:t> de </a:t>
            </a:r>
            <a:r>
              <a:rPr lang="en-CA" sz="2000" dirty="0" err="1">
                <a:solidFill>
                  <a:srgbClr val="7030A0"/>
                </a:solidFill>
              </a:rPr>
              <a:t>contaminação</a:t>
            </a:r>
            <a:endParaRPr lang="en-CA" sz="2000" dirty="0">
              <a:solidFill>
                <a:srgbClr val="7030A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err="1"/>
              <a:t>matéria</a:t>
            </a:r>
            <a:r>
              <a:rPr lang="en-CA" sz="1600" dirty="0"/>
              <a:t> </a:t>
            </a:r>
            <a:r>
              <a:rPr lang="en-CA" sz="1600" dirty="0" err="1"/>
              <a:t>orgânica</a:t>
            </a:r>
            <a:r>
              <a:rPr lang="en-CA" sz="1600" dirty="0"/>
              <a:t>, </a:t>
            </a:r>
            <a:r>
              <a:rPr lang="en-CA" sz="1600" dirty="0" err="1"/>
              <a:t>contaminantes</a:t>
            </a:r>
            <a:endParaRPr lang="en-CA" sz="1600" dirty="0"/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CA" sz="2000" dirty="0" err="1">
                <a:solidFill>
                  <a:srgbClr val="7030A0"/>
                </a:solidFill>
              </a:rPr>
              <a:t>Reações</a:t>
            </a:r>
            <a:r>
              <a:rPr lang="en-CA" sz="2000" dirty="0">
                <a:solidFill>
                  <a:srgbClr val="7030A0"/>
                </a:solidFill>
              </a:rPr>
              <a:t> </a:t>
            </a:r>
            <a:r>
              <a:rPr lang="en-CA" sz="2000" dirty="0" err="1">
                <a:solidFill>
                  <a:srgbClr val="7030A0"/>
                </a:solidFill>
              </a:rPr>
              <a:t>bióticas-abióticas</a:t>
            </a:r>
            <a:endParaRPr lang="en-CA" sz="2000" dirty="0">
              <a:solidFill>
                <a:srgbClr val="7030A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err="1"/>
              <a:t>interações</a:t>
            </a:r>
            <a:r>
              <a:rPr lang="en-CA" sz="1600" dirty="0"/>
              <a:t> mineral-</a:t>
            </a:r>
            <a:r>
              <a:rPr lang="en-CA" sz="1600" dirty="0" err="1"/>
              <a:t>microorganismo</a:t>
            </a:r>
            <a:endParaRPr lang="en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err="1"/>
              <a:t>ciclos</a:t>
            </a:r>
            <a:r>
              <a:rPr lang="en-CA" sz="1600" dirty="0"/>
              <a:t> </a:t>
            </a:r>
            <a:r>
              <a:rPr lang="en-CA" sz="1600" dirty="0" err="1"/>
              <a:t>crípticos</a:t>
            </a:r>
            <a:r>
              <a:rPr lang="en-CA" sz="1600" dirty="0"/>
              <a:t> 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CA" sz="2000" dirty="0">
                <a:solidFill>
                  <a:srgbClr val="7030A0"/>
                </a:solidFill>
              </a:rPr>
              <a:t>(Multi) </a:t>
            </a:r>
            <a:r>
              <a:rPr lang="en-CA" sz="2000" dirty="0" err="1">
                <a:solidFill>
                  <a:srgbClr val="7030A0"/>
                </a:solidFill>
              </a:rPr>
              <a:t>modelos</a:t>
            </a:r>
            <a:r>
              <a:rPr lang="en-CA" sz="2000" dirty="0">
                <a:solidFill>
                  <a:srgbClr val="7030A0"/>
                </a:solidFill>
              </a:rPr>
              <a:t> de </a:t>
            </a:r>
            <a:r>
              <a:rPr lang="en-CA" sz="2000" dirty="0" err="1">
                <a:solidFill>
                  <a:srgbClr val="7030A0"/>
                </a:solidFill>
              </a:rPr>
              <a:t>abordagem</a:t>
            </a:r>
            <a:r>
              <a:rPr lang="en-CA" sz="2000" dirty="0">
                <a:solidFill>
                  <a:srgbClr val="7030A0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err="1"/>
              <a:t>modelos</a:t>
            </a:r>
            <a:r>
              <a:rPr lang="en-CA" sz="1600" dirty="0"/>
              <a:t> de </a:t>
            </a:r>
            <a:r>
              <a:rPr lang="en-CA" sz="1600" dirty="0" err="1"/>
              <a:t>mistura</a:t>
            </a:r>
            <a:r>
              <a:rPr lang="en-CA" sz="1600" dirty="0"/>
              <a:t> (</a:t>
            </a:r>
            <a:r>
              <a:rPr lang="en-CA" sz="1600" dirty="0" err="1"/>
              <a:t>p.e.</a:t>
            </a:r>
            <a:r>
              <a:rPr lang="en-CA" sz="1600" dirty="0"/>
              <a:t>, </a:t>
            </a:r>
            <a:r>
              <a:rPr lang="en-CA" sz="1600" dirty="0" err="1"/>
              <a:t>abordagens</a:t>
            </a:r>
            <a:r>
              <a:rPr lang="en-CA" sz="1600" dirty="0"/>
              <a:t> </a:t>
            </a:r>
            <a:r>
              <a:rPr lang="en-CA" sz="1600" dirty="0" err="1"/>
              <a:t>bayesianas</a:t>
            </a:r>
            <a:r>
              <a:rPr lang="en-CA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err="1"/>
              <a:t>transporte</a:t>
            </a:r>
            <a:r>
              <a:rPr lang="en-CA" sz="1600" dirty="0"/>
              <a:t> </a:t>
            </a:r>
            <a:r>
              <a:rPr lang="en-CA" sz="1600" dirty="0" err="1"/>
              <a:t>reativo</a:t>
            </a:r>
            <a:r>
              <a:rPr lang="en-CA" sz="1600" dirty="0"/>
              <a:t> com </a:t>
            </a:r>
            <a:r>
              <a:rPr lang="en-CA" sz="1600" dirty="0" err="1"/>
              <a:t>isótopos</a:t>
            </a:r>
            <a:endParaRPr lang="en-CA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6B9716-1E51-7B2A-30CC-19F82F6DA289}"/>
              </a:ext>
            </a:extLst>
          </p:cNvPr>
          <p:cNvGrpSpPr/>
          <p:nvPr/>
        </p:nvGrpSpPr>
        <p:grpSpPr>
          <a:xfrm>
            <a:off x="1431636" y="1871311"/>
            <a:ext cx="5561975" cy="4242424"/>
            <a:chOff x="986933" y="1895375"/>
            <a:chExt cx="5561975" cy="4242424"/>
          </a:xfrm>
        </p:grpSpPr>
        <p:pic>
          <p:nvPicPr>
            <p:cNvPr id="8" name="Picture 7" descr="A diagram of different types of chemicals&#10;&#10;AI-generated content may be incorrect.">
              <a:extLst>
                <a:ext uri="{FF2B5EF4-FFF2-40B4-BE49-F238E27FC236}">
                  <a16:creationId xmlns:a16="http://schemas.microsoft.com/office/drawing/2014/main" id="{DB58D3B0-713C-E84F-4E41-4799451B8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639" y="1895375"/>
              <a:ext cx="5047921" cy="390384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F68FB6-DDEC-0EDB-9793-B328FAB519ED}"/>
                </a:ext>
              </a:extLst>
            </p:cNvPr>
            <p:cNvSpPr/>
            <p:nvPr/>
          </p:nvSpPr>
          <p:spPr>
            <a:xfrm>
              <a:off x="986933" y="5676134"/>
              <a:ext cx="55619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Fonte: Kendall </a:t>
              </a:r>
              <a:r>
                <a:rPr lang="en-US" sz="1200" i="1" dirty="0"/>
                <a:t>et al</a:t>
              </a:r>
              <a:r>
                <a:rPr lang="en-US" sz="1200" dirty="0"/>
                <a:t>. (2007), </a:t>
              </a:r>
              <a:r>
                <a:rPr lang="en-US" sz="1200" b="1" dirty="0"/>
                <a:t>In: </a:t>
              </a:r>
              <a:r>
                <a:rPr lang="en-CA" sz="1200" i="1" dirty="0"/>
                <a:t>Stable Isotopes in Ecology and Environmental Science</a:t>
              </a:r>
              <a:r>
                <a:rPr lang="en-CA" sz="1200" dirty="0"/>
                <a:t> (Eds: R. Mitchener and K. </a:t>
              </a:r>
              <a:r>
                <a:rPr lang="en-CA" sz="1200" dirty="0" err="1"/>
                <a:t>Lajtha</a:t>
              </a:r>
              <a:r>
                <a:rPr lang="en-CA" sz="1200" dirty="0"/>
                <a:t>)</a:t>
              </a:r>
              <a:r>
                <a:rPr lang="en-US" sz="1200" dirty="0"/>
                <a:t>. Wiley Online Books  ISBN: </a:t>
              </a:r>
              <a:r>
                <a:rPr lang="en-CA" sz="1200" dirty="0"/>
                <a:t>9781405126809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5702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E8669-132E-A1C7-3B19-CA1B80E05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101FE-3598-E053-346C-1559A544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Avanços</a:t>
            </a:r>
            <a:r>
              <a:rPr lang="en-US" dirty="0">
                <a:latin typeface="+mn-lt"/>
              </a:rPr>
              <a:t> (2)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4A38F-0403-4787-8B88-4A1A44C7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19</a:t>
            </a:fld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144BD7-472A-C994-F2B4-5517E5AB7DDC}"/>
              </a:ext>
            </a:extLst>
          </p:cNvPr>
          <p:cNvSpPr txBox="1"/>
          <p:nvPr/>
        </p:nvSpPr>
        <p:spPr>
          <a:xfrm>
            <a:off x="1213280" y="1347065"/>
            <a:ext cx="9627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2. </a:t>
            </a:r>
            <a:r>
              <a:rPr lang="pt-BR" sz="2400" b="1" dirty="0"/>
              <a:t>Perfilagem </a:t>
            </a:r>
            <a:r>
              <a:rPr lang="pt-BR" sz="2400" b="1" dirty="0" err="1"/>
              <a:t>ômica</a:t>
            </a:r>
            <a:r>
              <a:rPr lang="pt-BR" sz="2400" b="1" dirty="0"/>
              <a:t> das comunidades microbianas (estrutura e atividade) </a:t>
            </a:r>
            <a:endParaRPr lang="en-US" sz="2400" b="1" dirty="0"/>
          </a:p>
        </p:txBody>
      </p:sp>
      <p:pic>
        <p:nvPicPr>
          <p:cNvPr id="6" name="Picture 5" descr="A diagram of a cell block&#10;&#10;AI-generated content may be incorrect.">
            <a:extLst>
              <a:ext uri="{FF2B5EF4-FFF2-40B4-BE49-F238E27FC236}">
                <a16:creationId xmlns:a16="http://schemas.microsoft.com/office/drawing/2014/main" id="{8E0F258A-36A0-55D9-7AF2-B7B00951E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79" y="1919378"/>
            <a:ext cx="7772400" cy="37068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5E3C98-6375-B9A1-7F55-D236269A16C6}"/>
              </a:ext>
            </a:extLst>
          </p:cNvPr>
          <p:cNvSpPr/>
          <p:nvPr/>
        </p:nvSpPr>
        <p:spPr>
          <a:xfrm>
            <a:off x="857135" y="5736862"/>
            <a:ext cx="10891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Fonte: Sharma </a:t>
            </a:r>
            <a:r>
              <a:rPr lang="en-US" sz="1200" i="1" dirty="0">
                <a:latin typeface="+mj-lt"/>
              </a:rPr>
              <a:t>et al</a:t>
            </a:r>
            <a:r>
              <a:rPr lang="en-US" sz="1200" dirty="0">
                <a:latin typeface="+mj-lt"/>
              </a:rPr>
              <a:t>. (2022</a:t>
            </a:r>
            <a:r>
              <a:rPr lang="en-CA" sz="1200" dirty="0">
                <a:solidFill>
                  <a:srgbClr val="1F1F1F"/>
                </a:solidFill>
                <a:latin typeface="+mj-lt"/>
              </a:rPr>
              <a:t>). O</a:t>
            </a:r>
            <a:r>
              <a:rPr lang="en-CA" sz="1200" b="0" i="0" u="none" strike="noStrike" dirty="0">
                <a:solidFill>
                  <a:srgbClr val="1F1F1F"/>
                </a:solidFill>
                <a:effectLst/>
                <a:latin typeface="+mj-lt"/>
              </a:rPr>
              <a:t>mics approaches in bioremediation of environmental contaminants: An integrated approach for environmental safety and sustainability. </a:t>
            </a:r>
            <a:r>
              <a:rPr lang="en-CA" sz="1200" i="1" dirty="0">
                <a:latin typeface="+mj-lt"/>
              </a:rPr>
              <a:t>Environmental Research </a:t>
            </a:r>
            <a:r>
              <a:rPr lang="en-CA" sz="1200" b="1" dirty="0">
                <a:latin typeface="+mj-lt"/>
              </a:rPr>
              <a:t>211</a:t>
            </a:r>
            <a:r>
              <a:rPr lang="en-CA" sz="1200" dirty="0">
                <a:latin typeface="+mj-lt"/>
              </a:rPr>
              <a:t>, 113102.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0271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50F43-C421-51A3-1764-D18205513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BC13-1FAC-0982-466A-6DFF06599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A </a:t>
            </a:r>
            <a:r>
              <a:rPr lang="en-US" dirty="0" err="1">
                <a:latin typeface="+mn-lt"/>
              </a:rPr>
              <a:t>biosfera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terrestre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subsuperfície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A734D-ABC8-989D-2BC8-165804A2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2</a:t>
            </a:fld>
            <a:endParaRPr lang="en-CA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599D5C-5249-434B-B6DD-0E2920D456DB}"/>
              </a:ext>
            </a:extLst>
          </p:cNvPr>
          <p:cNvGrpSpPr/>
          <p:nvPr/>
        </p:nvGrpSpPr>
        <p:grpSpPr>
          <a:xfrm>
            <a:off x="1905500" y="1539805"/>
            <a:ext cx="8441961" cy="3618550"/>
            <a:chOff x="1702937" y="1749871"/>
            <a:chExt cx="8441961" cy="36185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1B0C3D-BB53-D3FE-5F27-9BD27E4E487A}"/>
                </a:ext>
              </a:extLst>
            </p:cNvPr>
            <p:cNvGrpSpPr/>
            <p:nvPr/>
          </p:nvGrpSpPr>
          <p:grpSpPr>
            <a:xfrm>
              <a:off x="1702937" y="1749871"/>
              <a:ext cx="4423543" cy="3618550"/>
              <a:chOff x="822960" y="1786942"/>
              <a:chExt cx="4423543" cy="361855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78EBC780-CF49-5FBF-C871-D9C3022438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22960" y="1786942"/>
                <a:ext cx="4423543" cy="3240000"/>
                <a:chOff x="431311" y="1131813"/>
                <a:chExt cx="4249056" cy="3048704"/>
              </a:xfrm>
            </p:grpSpPr>
            <p:pic>
              <p:nvPicPr>
                <p:cNvPr id="11" name="Picture 3">
                  <a:extLst>
                    <a:ext uri="{FF2B5EF4-FFF2-40B4-BE49-F238E27FC236}">
                      <a16:creationId xmlns:a16="http://schemas.microsoft.com/office/drawing/2014/main" id="{E468DCC5-7644-E512-EBCD-F1E1519173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0" t="3427" r="3093" b="14739"/>
                <a:stretch/>
              </p:blipFill>
              <p:spPr bwMode="auto">
                <a:xfrm>
                  <a:off x="431311" y="1131813"/>
                  <a:ext cx="4249056" cy="30487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8CAB71CE-E9A5-ED9B-B3C5-904DAF99BC32}"/>
                    </a:ext>
                  </a:extLst>
                </p:cNvPr>
                <p:cNvSpPr/>
                <p:nvPr/>
              </p:nvSpPr>
              <p:spPr>
                <a:xfrm>
                  <a:off x="2934442" y="2888914"/>
                  <a:ext cx="1364161" cy="1243504"/>
                </a:xfrm>
                <a:prstGeom prst="ellipse">
                  <a:avLst/>
                </a:prstGeom>
                <a:solidFill>
                  <a:schemeClr val="bg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B419E929-2BBE-AB77-C724-A86D0C9F04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574" t="7931" r="3093" b="59812"/>
                <a:stretch/>
              </p:blipFill>
              <p:spPr bwMode="auto">
                <a:xfrm>
                  <a:off x="3446477" y="2830257"/>
                  <a:ext cx="1233889" cy="13021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3E73D80D-8F5A-CFFE-A4A3-34CD7B586C90}"/>
                    </a:ext>
                  </a:extLst>
                </p:cNvPr>
                <p:cNvSpPr/>
                <p:nvPr/>
              </p:nvSpPr>
              <p:spPr>
                <a:xfrm>
                  <a:off x="3340866" y="3068402"/>
                  <a:ext cx="244403" cy="830567"/>
                </a:xfrm>
                <a:custGeom>
                  <a:avLst/>
                  <a:gdLst>
                    <a:gd name="connsiteX0" fmla="*/ 122790 w 286692"/>
                    <a:gd name="connsiteY0" fmla="*/ 500333 h 1017917"/>
                    <a:gd name="connsiteX1" fmla="*/ 122790 w 286692"/>
                    <a:gd name="connsiteY1" fmla="*/ 500333 h 1017917"/>
                    <a:gd name="connsiteX2" fmla="*/ 96911 w 286692"/>
                    <a:gd name="connsiteY2" fmla="*/ 569344 h 1017917"/>
                    <a:gd name="connsiteX3" fmla="*/ 88284 w 286692"/>
                    <a:gd name="connsiteY3" fmla="*/ 595223 h 1017917"/>
                    <a:gd name="connsiteX4" fmla="*/ 96911 w 286692"/>
                    <a:gd name="connsiteY4" fmla="*/ 698740 h 1017917"/>
                    <a:gd name="connsiteX5" fmla="*/ 114163 w 286692"/>
                    <a:gd name="connsiteY5" fmla="*/ 724619 h 1017917"/>
                    <a:gd name="connsiteX6" fmla="*/ 165922 w 286692"/>
                    <a:gd name="connsiteY6" fmla="*/ 767751 h 1017917"/>
                    <a:gd name="connsiteX7" fmla="*/ 191801 w 286692"/>
                    <a:gd name="connsiteY7" fmla="*/ 819510 h 1017917"/>
                    <a:gd name="connsiteX8" fmla="*/ 217680 w 286692"/>
                    <a:gd name="connsiteY8" fmla="*/ 836763 h 1017917"/>
                    <a:gd name="connsiteX9" fmla="*/ 243560 w 286692"/>
                    <a:gd name="connsiteY9" fmla="*/ 897148 h 1017917"/>
                    <a:gd name="connsiteX10" fmla="*/ 286692 w 286692"/>
                    <a:gd name="connsiteY10" fmla="*/ 974785 h 1017917"/>
                    <a:gd name="connsiteX11" fmla="*/ 278065 w 286692"/>
                    <a:gd name="connsiteY11" fmla="*/ 1009291 h 1017917"/>
                    <a:gd name="connsiteX12" fmla="*/ 243560 w 286692"/>
                    <a:gd name="connsiteY12" fmla="*/ 1017917 h 1017917"/>
                    <a:gd name="connsiteX13" fmla="*/ 157296 w 286692"/>
                    <a:gd name="connsiteY13" fmla="*/ 1009291 h 1017917"/>
                    <a:gd name="connsiteX14" fmla="*/ 96911 w 286692"/>
                    <a:gd name="connsiteY14" fmla="*/ 940280 h 1017917"/>
                    <a:gd name="connsiteX15" fmla="*/ 79658 w 286692"/>
                    <a:gd name="connsiteY15" fmla="*/ 914400 h 1017917"/>
                    <a:gd name="connsiteX16" fmla="*/ 71031 w 286692"/>
                    <a:gd name="connsiteY16" fmla="*/ 888521 h 1017917"/>
                    <a:gd name="connsiteX17" fmla="*/ 36526 w 286692"/>
                    <a:gd name="connsiteY17" fmla="*/ 836763 h 1017917"/>
                    <a:gd name="connsiteX18" fmla="*/ 19273 w 286692"/>
                    <a:gd name="connsiteY18" fmla="*/ 785004 h 1017917"/>
                    <a:gd name="connsiteX19" fmla="*/ 10646 w 286692"/>
                    <a:gd name="connsiteY19" fmla="*/ 638355 h 1017917"/>
                    <a:gd name="connsiteX20" fmla="*/ 2020 w 286692"/>
                    <a:gd name="connsiteY20" fmla="*/ 612476 h 1017917"/>
                    <a:gd name="connsiteX21" fmla="*/ 27899 w 286692"/>
                    <a:gd name="connsiteY21" fmla="*/ 336431 h 1017917"/>
                    <a:gd name="connsiteX22" fmla="*/ 36526 w 286692"/>
                    <a:gd name="connsiteY22" fmla="*/ 310551 h 1017917"/>
                    <a:gd name="connsiteX23" fmla="*/ 45152 w 286692"/>
                    <a:gd name="connsiteY23" fmla="*/ 284672 h 1017917"/>
                    <a:gd name="connsiteX24" fmla="*/ 62405 w 286692"/>
                    <a:gd name="connsiteY24" fmla="*/ 258793 h 1017917"/>
                    <a:gd name="connsiteX25" fmla="*/ 79658 w 286692"/>
                    <a:gd name="connsiteY25" fmla="*/ 207034 h 1017917"/>
                    <a:gd name="connsiteX26" fmla="*/ 96911 w 286692"/>
                    <a:gd name="connsiteY26" fmla="*/ 146649 h 1017917"/>
                    <a:gd name="connsiteX27" fmla="*/ 105537 w 286692"/>
                    <a:gd name="connsiteY27" fmla="*/ 94891 h 1017917"/>
                    <a:gd name="connsiteX28" fmla="*/ 122790 w 286692"/>
                    <a:gd name="connsiteY28" fmla="*/ 43133 h 1017917"/>
                    <a:gd name="connsiteX29" fmla="*/ 131416 w 286692"/>
                    <a:gd name="connsiteY29" fmla="*/ 0 h 1017917"/>
                    <a:gd name="connsiteX30" fmla="*/ 165922 w 286692"/>
                    <a:gd name="connsiteY30" fmla="*/ 8627 h 1017917"/>
                    <a:gd name="connsiteX31" fmla="*/ 200428 w 286692"/>
                    <a:gd name="connsiteY31" fmla="*/ 60385 h 1017917"/>
                    <a:gd name="connsiteX32" fmla="*/ 191801 w 286692"/>
                    <a:gd name="connsiteY32" fmla="*/ 86265 h 1017917"/>
                    <a:gd name="connsiteX33" fmla="*/ 157296 w 286692"/>
                    <a:gd name="connsiteY33" fmla="*/ 138023 h 1017917"/>
                    <a:gd name="connsiteX34" fmla="*/ 131416 w 286692"/>
                    <a:gd name="connsiteY34" fmla="*/ 189782 h 1017917"/>
                    <a:gd name="connsiteX35" fmla="*/ 122790 w 286692"/>
                    <a:gd name="connsiteY35" fmla="*/ 215661 h 1017917"/>
                    <a:gd name="connsiteX36" fmla="*/ 105537 w 286692"/>
                    <a:gd name="connsiteY36" fmla="*/ 241540 h 1017917"/>
                    <a:gd name="connsiteX37" fmla="*/ 88284 w 286692"/>
                    <a:gd name="connsiteY37" fmla="*/ 293299 h 1017917"/>
                    <a:gd name="connsiteX38" fmla="*/ 79658 w 286692"/>
                    <a:gd name="connsiteY38" fmla="*/ 345057 h 1017917"/>
                    <a:gd name="connsiteX39" fmla="*/ 96911 w 286692"/>
                    <a:gd name="connsiteY39" fmla="*/ 439948 h 1017917"/>
                    <a:gd name="connsiteX40" fmla="*/ 114163 w 286692"/>
                    <a:gd name="connsiteY40" fmla="*/ 465827 h 1017917"/>
                    <a:gd name="connsiteX41" fmla="*/ 131416 w 286692"/>
                    <a:gd name="connsiteY41" fmla="*/ 517585 h 1017917"/>
                    <a:gd name="connsiteX42" fmla="*/ 140043 w 286692"/>
                    <a:gd name="connsiteY42" fmla="*/ 543465 h 1017917"/>
                    <a:gd name="connsiteX43" fmla="*/ 148669 w 286692"/>
                    <a:gd name="connsiteY43" fmla="*/ 569344 h 1017917"/>
                    <a:gd name="connsiteX44" fmla="*/ 140043 w 286692"/>
                    <a:gd name="connsiteY44" fmla="*/ 646982 h 1017917"/>
                    <a:gd name="connsiteX45" fmla="*/ 122790 w 286692"/>
                    <a:gd name="connsiteY45" fmla="*/ 698740 h 1017917"/>
                    <a:gd name="connsiteX46" fmla="*/ 131416 w 286692"/>
                    <a:gd name="connsiteY46" fmla="*/ 793631 h 1017917"/>
                    <a:gd name="connsiteX47" fmla="*/ 148669 w 286692"/>
                    <a:gd name="connsiteY47" fmla="*/ 854016 h 1017917"/>
                    <a:gd name="connsiteX48" fmla="*/ 191801 w 286692"/>
                    <a:gd name="connsiteY48" fmla="*/ 957533 h 1017917"/>
                    <a:gd name="connsiteX49" fmla="*/ 209054 w 286692"/>
                    <a:gd name="connsiteY49" fmla="*/ 983412 h 1017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286692" h="1017917">
                      <a:moveTo>
                        <a:pt x="122790" y="500333"/>
                      </a:moveTo>
                      <a:lnTo>
                        <a:pt x="122790" y="500333"/>
                      </a:lnTo>
                      <a:cubicBezTo>
                        <a:pt x="114164" y="523337"/>
                        <a:pt x="105307" y="546255"/>
                        <a:pt x="96911" y="569344"/>
                      </a:cubicBezTo>
                      <a:cubicBezTo>
                        <a:pt x="93803" y="577890"/>
                        <a:pt x="88284" y="586130"/>
                        <a:pt x="88284" y="595223"/>
                      </a:cubicBezTo>
                      <a:cubicBezTo>
                        <a:pt x="88284" y="629848"/>
                        <a:pt x="90120" y="664787"/>
                        <a:pt x="96911" y="698740"/>
                      </a:cubicBezTo>
                      <a:cubicBezTo>
                        <a:pt x="98944" y="708906"/>
                        <a:pt x="107526" y="716654"/>
                        <a:pt x="114163" y="724619"/>
                      </a:cubicBezTo>
                      <a:cubicBezTo>
                        <a:pt x="134920" y="749528"/>
                        <a:pt x="140475" y="750787"/>
                        <a:pt x="165922" y="767751"/>
                      </a:cubicBezTo>
                      <a:cubicBezTo>
                        <a:pt x="172938" y="788801"/>
                        <a:pt x="175077" y="802786"/>
                        <a:pt x="191801" y="819510"/>
                      </a:cubicBezTo>
                      <a:cubicBezTo>
                        <a:pt x="199132" y="826841"/>
                        <a:pt x="209054" y="831012"/>
                        <a:pt x="217680" y="836763"/>
                      </a:cubicBezTo>
                      <a:cubicBezTo>
                        <a:pt x="226605" y="863535"/>
                        <a:pt x="227571" y="870500"/>
                        <a:pt x="243560" y="897148"/>
                      </a:cubicBezTo>
                      <a:cubicBezTo>
                        <a:pt x="288053" y="971304"/>
                        <a:pt x="269339" y="922731"/>
                        <a:pt x="286692" y="974785"/>
                      </a:cubicBezTo>
                      <a:cubicBezTo>
                        <a:pt x="283816" y="986287"/>
                        <a:pt x="286448" y="1000908"/>
                        <a:pt x="278065" y="1009291"/>
                      </a:cubicBezTo>
                      <a:cubicBezTo>
                        <a:pt x="269682" y="1017674"/>
                        <a:pt x="255416" y="1017917"/>
                        <a:pt x="243560" y="1017917"/>
                      </a:cubicBezTo>
                      <a:cubicBezTo>
                        <a:pt x="214662" y="1017917"/>
                        <a:pt x="186051" y="1012166"/>
                        <a:pt x="157296" y="1009291"/>
                      </a:cubicBezTo>
                      <a:cubicBezTo>
                        <a:pt x="114163" y="980536"/>
                        <a:pt x="137167" y="1000664"/>
                        <a:pt x="96911" y="940280"/>
                      </a:cubicBezTo>
                      <a:cubicBezTo>
                        <a:pt x="91160" y="931653"/>
                        <a:pt x="82937" y="924236"/>
                        <a:pt x="79658" y="914400"/>
                      </a:cubicBezTo>
                      <a:cubicBezTo>
                        <a:pt x="76782" y="905774"/>
                        <a:pt x="75447" y="896470"/>
                        <a:pt x="71031" y="888521"/>
                      </a:cubicBezTo>
                      <a:cubicBezTo>
                        <a:pt x="60961" y="870395"/>
                        <a:pt x="43083" y="856434"/>
                        <a:pt x="36526" y="836763"/>
                      </a:cubicBezTo>
                      <a:lnTo>
                        <a:pt x="19273" y="785004"/>
                      </a:lnTo>
                      <a:cubicBezTo>
                        <a:pt x="16397" y="736121"/>
                        <a:pt x="15519" y="687079"/>
                        <a:pt x="10646" y="638355"/>
                      </a:cubicBezTo>
                      <a:cubicBezTo>
                        <a:pt x="9741" y="629307"/>
                        <a:pt x="2020" y="621569"/>
                        <a:pt x="2020" y="612476"/>
                      </a:cubicBezTo>
                      <a:cubicBezTo>
                        <a:pt x="2020" y="397994"/>
                        <a:pt x="-10747" y="452367"/>
                        <a:pt x="27899" y="336431"/>
                      </a:cubicBezTo>
                      <a:lnTo>
                        <a:pt x="36526" y="310551"/>
                      </a:lnTo>
                      <a:cubicBezTo>
                        <a:pt x="39401" y="301925"/>
                        <a:pt x="40108" y="292238"/>
                        <a:pt x="45152" y="284672"/>
                      </a:cubicBezTo>
                      <a:lnTo>
                        <a:pt x="62405" y="258793"/>
                      </a:lnTo>
                      <a:cubicBezTo>
                        <a:pt x="68156" y="241540"/>
                        <a:pt x="75247" y="224677"/>
                        <a:pt x="79658" y="207034"/>
                      </a:cubicBezTo>
                      <a:cubicBezTo>
                        <a:pt x="90489" y="163707"/>
                        <a:pt x="84535" y="183776"/>
                        <a:pt x="96911" y="146649"/>
                      </a:cubicBezTo>
                      <a:cubicBezTo>
                        <a:pt x="99786" y="129396"/>
                        <a:pt x="101295" y="111859"/>
                        <a:pt x="105537" y="94891"/>
                      </a:cubicBezTo>
                      <a:cubicBezTo>
                        <a:pt x="109948" y="77248"/>
                        <a:pt x="119224" y="60966"/>
                        <a:pt x="122790" y="43133"/>
                      </a:cubicBezTo>
                      <a:lnTo>
                        <a:pt x="131416" y="0"/>
                      </a:lnTo>
                      <a:cubicBezTo>
                        <a:pt x="142918" y="2876"/>
                        <a:pt x="155628" y="2745"/>
                        <a:pt x="165922" y="8627"/>
                      </a:cubicBezTo>
                      <a:cubicBezTo>
                        <a:pt x="192529" y="23831"/>
                        <a:pt x="192193" y="35682"/>
                        <a:pt x="200428" y="60385"/>
                      </a:cubicBezTo>
                      <a:cubicBezTo>
                        <a:pt x="197552" y="69012"/>
                        <a:pt x="196217" y="78316"/>
                        <a:pt x="191801" y="86265"/>
                      </a:cubicBezTo>
                      <a:cubicBezTo>
                        <a:pt x="181731" y="104391"/>
                        <a:pt x="163853" y="118352"/>
                        <a:pt x="157296" y="138023"/>
                      </a:cubicBezTo>
                      <a:cubicBezTo>
                        <a:pt x="145390" y="173738"/>
                        <a:pt x="153713" y="156336"/>
                        <a:pt x="131416" y="189782"/>
                      </a:cubicBezTo>
                      <a:cubicBezTo>
                        <a:pt x="128541" y="198408"/>
                        <a:pt x="126856" y="207528"/>
                        <a:pt x="122790" y="215661"/>
                      </a:cubicBezTo>
                      <a:cubicBezTo>
                        <a:pt x="118153" y="224934"/>
                        <a:pt x="109748" y="232066"/>
                        <a:pt x="105537" y="241540"/>
                      </a:cubicBezTo>
                      <a:cubicBezTo>
                        <a:pt x="98151" y="258159"/>
                        <a:pt x="88284" y="293299"/>
                        <a:pt x="88284" y="293299"/>
                      </a:cubicBezTo>
                      <a:cubicBezTo>
                        <a:pt x="85409" y="310552"/>
                        <a:pt x="79658" y="327566"/>
                        <a:pt x="79658" y="345057"/>
                      </a:cubicBezTo>
                      <a:cubicBezTo>
                        <a:pt x="79658" y="362905"/>
                        <a:pt x="84779" y="415683"/>
                        <a:pt x="96911" y="439948"/>
                      </a:cubicBezTo>
                      <a:cubicBezTo>
                        <a:pt x="101547" y="449221"/>
                        <a:pt x="109952" y="456353"/>
                        <a:pt x="114163" y="465827"/>
                      </a:cubicBezTo>
                      <a:cubicBezTo>
                        <a:pt x="121549" y="482446"/>
                        <a:pt x="125665" y="500332"/>
                        <a:pt x="131416" y="517585"/>
                      </a:cubicBezTo>
                      <a:lnTo>
                        <a:pt x="140043" y="543465"/>
                      </a:lnTo>
                      <a:lnTo>
                        <a:pt x="148669" y="569344"/>
                      </a:lnTo>
                      <a:cubicBezTo>
                        <a:pt x="145794" y="595223"/>
                        <a:pt x="145150" y="621449"/>
                        <a:pt x="140043" y="646982"/>
                      </a:cubicBezTo>
                      <a:cubicBezTo>
                        <a:pt x="136476" y="664815"/>
                        <a:pt x="122790" y="698740"/>
                        <a:pt x="122790" y="698740"/>
                      </a:cubicBezTo>
                      <a:cubicBezTo>
                        <a:pt x="125665" y="730370"/>
                        <a:pt x="125896" y="762354"/>
                        <a:pt x="131416" y="793631"/>
                      </a:cubicBezTo>
                      <a:cubicBezTo>
                        <a:pt x="149578" y="896552"/>
                        <a:pt x="148669" y="819544"/>
                        <a:pt x="148669" y="854016"/>
                      </a:cubicBezTo>
                      <a:lnTo>
                        <a:pt x="191801" y="957533"/>
                      </a:lnTo>
                      <a:lnTo>
                        <a:pt x="209054" y="983412"/>
                      </a:lnTo>
                    </a:path>
                  </a:pathLst>
                </a:custGeom>
                <a:solidFill>
                  <a:schemeClr val="bg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" name="Picture 5" descr="https://encrypted-tbn1.gstatic.com/images?q=tbn:ANd9GcSawl7mkl09V6q0CWROG5CKfx1m_YBU_FRn0OpFzOWys3fGXyaA">
                  <a:extLst>
                    <a:ext uri="{FF2B5EF4-FFF2-40B4-BE49-F238E27FC236}">
                      <a16:creationId xmlns:a16="http://schemas.microsoft.com/office/drawing/2014/main" id="{6D59AF22-3082-0CD8-CD02-522A888328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215961" y="2959302"/>
                  <a:ext cx="333745" cy="33585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C933C3F-87C2-5994-DDFF-CDDD3991BF04}"/>
                    </a:ext>
                  </a:extLst>
                </p:cNvPr>
                <p:cNvSpPr/>
                <p:nvPr/>
              </p:nvSpPr>
              <p:spPr>
                <a:xfrm>
                  <a:off x="3463067" y="2612645"/>
                  <a:ext cx="445776" cy="2176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C1577BC-F4E6-E4FD-F02D-8C664F2271A9}"/>
                  </a:ext>
                </a:extLst>
              </p:cNvPr>
              <p:cNvSpPr/>
              <p:nvPr/>
            </p:nvSpPr>
            <p:spPr>
              <a:xfrm>
                <a:off x="930812" y="5128493"/>
                <a:ext cx="30187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sz="1200" dirty="0">
                    <a:latin typeface="+mj-lt"/>
                  </a:rPr>
                  <a:t>Fonte: Lawrence Berkeley National Laboratory</a:t>
                </a:r>
                <a:endParaRPr lang="en-US" sz="1200" dirty="0">
                  <a:latin typeface="+mj-lt"/>
                </a:endParaRPr>
              </a:p>
            </p:txBody>
          </p:sp>
        </p:grp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B919A523-AB3D-EF4A-EC82-BF0CF2597B69}"/>
                </a:ext>
              </a:extLst>
            </p:cNvPr>
            <p:cNvSpPr txBox="1">
              <a:spLocks/>
            </p:cNvSpPr>
            <p:nvPr/>
          </p:nvSpPr>
          <p:spPr>
            <a:xfrm>
              <a:off x="6835912" y="2738922"/>
              <a:ext cx="3308986" cy="1867353"/>
            </a:xfrm>
            <a:prstGeom prst="rect">
              <a:avLst/>
            </a:prstGeom>
          </p:spPr>
          <p:txBody>
            <a:bodyPr vert="horz" lIns="0" tIns="45720" rIns="0" bIns="45720" rtlCol="0">
              <a:normAutofit fontScale="92500"/>
            </a:bodyPr>
            <a:lstStyle>
              <a:lvl1pPr marL="185738" indent="-1857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ourier New" panose="02070309020205020404" pitchFamily="49" charset="0"/>
                <a:buChar char="o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1000"/>
                </a:spcAft>
                <a:buNone/>
              </a:pPr>
              <a:r>
                <a:rPr lang="en-US" sz="2400" b="1" dirty="0" err="1">
                  <a:latin typeface="+mn-lt"/>
                </a:rPr>
                <a:t>Biosfera</a:t>
              </a:r>
              <a:r>
                <a:rPr lang="en-US" sz="2400" b="1" dirty="0">
                  <a:latin typeface="+mn-lt"/>
                </a:rPr>
                <a:t> “</a:t>
              </a:r>
              <a:r>
                <a:rPr lang="en-US" sz="2400" b="1" dirty="0" err="1">
                  <a:latin typeface="+mn-lt"/>
                </a:rPr>
                <a:t>oculta</a:t>
              </a:r>
              <a:r>
                <a:rPr lang="en-US" sz="2400" b="1" dirty="0">
                  <a:latin typeface="+mn-lt"/>
                </a:rPr>
                <a:t>”:</a:t>
              </a:r>
            </a:p>
            <a:p>
              <a:pPr lvl="1">
                <a:buFont typeface="Wingdings" pitchFamily="2" charset="2"/>
                <a:buChar char="Ø"/>
              </a:pP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Diversos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i="1" dirty="0">
                  <a:latin typeface="+mn-lt"/>
                </a:rPr>
                <a:t>habitats</a:t>
              </a:r>
              <a:endParaRPr lang="en-US" sz="2400" dirty="0">
                <a:latin typeface="+mn-lt"/>
              </a:endParaRPr>
            </a:p>
            <a:p>
              <a:pPr lvl="1">
                <a:buFont typeface="Wingdings" pitchFamily="2" charset="2"/>
                <a:buChar char="Ø"/>
              </a:pP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Funções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ecológicas</a:t>
              </a:r>
              <a:r>
                <a:rPr lang="en-US" sz="2400" dirty="0">
                  <a:latin typeface="+mn-lt"/>
                </a:rPr>
                <a:t> </a:t>
              </a:r>
            </a:p>
            <a:p>
              <a:pPr lvl="1">
                <a:buFont typeface="Wingdings" pitchFamily="2" charset="2"/>
                <a:buChar char="Ø"/>
              </a:pP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Serviços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ecossistêmicos</a:t>
              </a:r>
              <a:endParaRPr lang="en-US" sz="2400" dirty="0">
                <a:latin typeface="+mn-lt"/>
              </a:endParaRPr>
            </a:p>
            <a:p>
              <a:pPr lvl="1">
                <a:buFont typeface="Wingdings" pitchFamily="2" charset="2"/>
                <a:buChar char="Ø"/>
              </a:pPr>
              <a:endParaRPr lang="en-US" sz="2400" dirty="0"/>
            </a:p>
            <a:p>
              <a:pPr lvl="1"/>
              <a:endParaRPr lang="en-US" sz="2400" dirty="0"/>
            </a:p>
            <a:p>
              <a:pPr lvl="1"/>
              <a:endParaRPr lang="en-US" sz="24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F0CB74F-8110-CE15-76F5-6B2E846B6625}"/>
              </a:ext>
            </a:extLst>
          </p:cNvPr>
          <p:cNvSpPr txBox="1"/>
          <p:nvPr/>
        </p:nvSpPr>
        <p:spPr>
          <a:xfrm>
            <a:off x="253900" y="5318195"/>
            <a:ext cx="113554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2060"/>
                </a:solidFill>
              </a:rPr>
              <a:t>“</a:t>
            </a:r>
            <a:r>
              <a:rPr lang="pt-BR" sz="2200" dirty="0">
                <a:solidFill>
                  <a:srgbClr val="002060"/>
                </a:solidFill>
              </a:rPr>
              <a:t>Estima-se que a subsuperfície terrestre seja o maior reservatório de vida microbiana no planeta</a:t>
            </a:r>
            <a:r>
              <a:rPr lang="en-US" sz="2200" dirty="0">
                <a:solidFill>
                  <a:srgbClr val="002060"/>
                </a:solidFill>
              </a:rPr>
              <a:t>” </a:t>
            </a:r>
            <a:r>
              <a:rPr lang="en-US" sz="2400" dirty="0">
                <a:solidFill>
                  <a:srgbClr val="002060"/>
                </a:solidFill>
              </a:rPr>
              <a:t>	</a:t>
            </a:r>
            <a:r>
              <a:rPr lang="en-US" dirty="0">
                <a:solidFill>
                  <a:srgbClr val="002060"/>
                </a:solidFill>
              </a:rPr>
              <a:t>	(Amundson </a:t>
            </a:r>
            <a:r>
              <a:rPr lang="en-US" i="1" dirty="0">
                <a:solidFill>
                  <a:srgbClr val="002060"/>
                </a:solidFill>
              </a:rPr>
              <a:t>et al</a:t>
            </a:r>
            <a:r>
              <a:rPr lang="en-US" dirty="0">
                <a:solidFill>
                  <a:srgbClr val="002060"/>
                </a:solidFill>
              </a:rPr>
              <a:t>., 2025) </a:t>
            </a:r>
          </a:p>
        </p:txBody>
      </p:sp>
    </p:spTree>
    <p:extLst>
      <p:ext uri="{BB962C8B-B14F-4D97-AF65-F5344CB8AC3E}">
        <p14:creationId xmlns:p14="http://schemas.microsoft.com/office/powerpoint/2010/main" val="1123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F25DA-2259-3E92-7E51-7FA99A2B1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CBD1-DA29-0A62-D3F3-D5CA624E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Avanços</a:t>
            </a:r>
            <a:r>
              <a:rPr lang="en-US" dirty="0">
                <a:latin typeface="+mn-lt"/>
              </a:rPr>
              <a:t> (3)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30AD8-8B54-7DA6-494F-103F5852B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20</a:t>
            </a:fld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35BC8-6A08-D88B-F1EF-CB0746840FEE}"/>
              </a:ext>
            </a:extLst>
          </p:cNvPr>
          <p:cNvSpPr txBox="1"/>
          <p:nvPr/>
        </p:nvSpPr>
        <p:spPr>
          <a:xfrm>
            <a:off x="1177655" y="1347065"/>
            <a:ext cx="9852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3. </a:t>
            </a:r>
            <a:r>
              <a:rPr lang="en-US" sz="2400" b="1" dirty="0" err="1"/>
              <a:t>Caracterização</a:t>
            </a:r>
            <a:r>
              <a:rPr lang="en-US" sz="2400" b="1" dirty="0"/>
              <a:t> molecular e </a:t>
            </a:r>
            <a:r>
              <a:rPr lang="en-US" sz="2400" b="1" dirty="0" err="1"/>
              <a:t>energética</a:t>
            </a:r>
            <a:r>
              <a:rPr lang="en-US" sz="2400" b="1" dirty="0"/>
              <a:t> da </a:t>
            </a:r>
            <a:r>
              <a:rPr lang="en-US" sz="2400" b="1" dirty="0" err="1"/>
              <a:t>matéria</a:t>
            </a:r>
            <a:r>
              <a:rPr lang="en-US" sz="2400" b="1" dirty="0"/>
              <a:t> </a:t>
            </a:r>
            <a:r>
              <a:rPr lang="en-US" sz="2400" b="1" dirty="0" err="1"/>
              <a:t>orgânica</a:t>
            </a:r>
            <a:r>
              <a:rPr lang="en-US" sz="2400" b="1" dirty="0"/>
              <a:t> natural (MON)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113F9B-B907-801C-8E3B-42F488DDF285}"/>
              </a:ext>
            </a:extLst>
          </p:cNvPr>
          <p:cNvGrpSpPr/>
          <p:nvPr/>
        </p:nvGrpSpPr>
        <p:grpSpPr>
          <a:xfrm>
            <a:off x="6492801" y="2253031"/>
            <a:ext cx="3528062" cy="3712538"/>
            <a:chOff x="1829745" y="2436696"/>
            <a:chExt cx="2170946" cy="2398620"/>
          </a:xfrm>
        </p:grpSpPr>
        <p:pic>
          <p:nvPicPr>
            <p:cNvPr id="6" name="Picture 5" descr="A close-up of hands holding dirt&#10;&#10;Description automatically generated">
              <a:extLst>
                <a:ext uri="{FF2B5EF4-FFF2-40B4-BE49-F238E27FC236}">
                  <a16:creationId xmlns:a16="http://schemas.microsoft.com/office/drawing/2014/main" id="{1B672AF0-B14B-1B09-317F-597F2D6D9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745" y="2436696"/>
              <a:ext cx="2170946" cy="216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8A4724-33CF-9C84-2ED5-A22CEC85C7AC}"/>
                </a:ext>
              </a:extLst>
            </p:cNvPr>
            <p:cNvSpPr txBox="1"/>
            <p:nvPr/>
          </p:nvSpPr>
          <p:spPr>
            <a:xfrm>
              <a:off x="2496872" y="4596696"/>
              <a:ext cx="836693" cy="23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Fonte: USDA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FB3CFB1-FEE3-A448-22E8-D2F930409F60}"/>
              </a:ext>
            </a:extLst>
          </p:cNvPr>
          <p:cNvGrpSpPr/>
          <p:nvPr/>
        </p:nvGrpSpPr>
        <p:grpSpPr>
          <a:xfrm>
            <a:off x="2373848" y="2122670"/>
            <a:ext cx="4118953" cy="4110257"/>
            <a:chOff x="1873105" y="2122670"/>
            <a:chExt cx="4118953" cy="4110257"/>
          </a:xfrm>
        </p:grpSpPr>
        <p:sp>
          <p:nvSpPr>
            <p:cNvPr id="9" name="Content Placeholder 10">
              <a:extLst>
                <a:ext uri="{FF2B5EF4-FFF2-40B4-BE49-F238E27FC236}">
                  <a16:creationId xmlns:a16="http://schemas.microsoft.com/office/drawing/2014/main" id="{D8F5AB51-4F4E-D8CD-3417-28645054821B}"/>
                </a:ext>
              </a:extLst>
            </p:cNvPr>
            <p:cNvSpPr txBox="1">
              <a:spLocks/>
            </p:cNvSpPr>
            <p:nvPr/>
          </p:nvSpPr>
          <p:spPr>
            <a:xfrm>
              <a:off x="1873105" y="2122670"/>
              <a:ext cx="4118953" cy="4110257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185738" indent="-1857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ourier New" panose="02070309020205020404" pitchFamily="49" charset="0"/>
                <a:buChar char="o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2600"/>
                </a:spcBef>
                <a:spcAft>
                  <a:spcPts val="2600"/>
                </a:spcAft>
              </a:pP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abundância</a:t>
              </a:r>
              <a:endParaRPr lang="en-US" sz="2800" dirty="0">
                <a:latin typeface="+mn-lt"/>
              </a:endParaRPr>
            </a:p>
            <a:p>
              <a:pPr>
                <a:spcBef>
                  <a:spcPts val="2600"/>
                </a:spcBef>
                <a:spcAft>
                  <a:spcPts val="2600"/>
                </a:spcAft>
              </a:pP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diversidade</a:t>
              </a:r>
              <a:r>
                <a:rPr lang="en-US" sz="2800" dirty="0">
                  <a:latin typeface="+mn-lt"/>
                </a:rPr>
                <a:t> molecular</a:t>
              </a:r>
            </a:p>
            <a:p>
              <a:pPr>
                <a:spcBef>
                  <a:spcPts val="2600"/>
                </a:spcBef>
                <a:spcAft>
                  <a:spcPts val="2600"/>
                </a:spcAft>
              </a:pP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estado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físico</a:t>
              </a:r>
              <a:endParaRPr lang="en-US" sz="2800" dirty="0">
                <a:latin typeface="+mn-lt"/>
              </a:endParaRPr>
            </a:p>
            <a:p>
              <a:pPr>
                <a:spcBef>
                  <a:spcPts val="2600"/>
                </a:spcBef>
                <a:spcAft>
                  <a:spcPts val="2600"/>
                </a:spcAft>
              </a:pP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conteúdo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energético</a:t>
              </a:r>
              <a:endParaRPr lang="en-US" sz="2800" dirty="0">
                <a:latin typeface="+mn-lt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F2047C6-8E0D-2CD0-10F4-68734FB5AAF8}"/>
                </a:ext>
              </a:extLst>
            </p:cNvPr>
            <p:cNvGrpSpPr/>
            <p:nvPr/>
          </p:nvGrpSpPr>
          <p:grpSpPr>
            <a:xfrm>
              <a:off x="2878620" y="2592066"/>
              <a:ext cx="0" cy="2707377"/>
              <a:chOff x="2878620" y="2592066"/>
              <a:chExt cx="0" cy="270737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2F9EDBC-60D1-9459-3E11-7CADA8BFB2DE}"/>
                  </a:ext>
                </a:extLst>
              </p:cNvPr>
              <p:cNvGrpSpPr/>
              <p:nvPr/>
            </p:nvGrpSpPr>
            <p:grpSpPr>
              <a:xfrm>
                <a:off x="2878620" y="2592066"/>
                <a:ext cx="0" cy="1660624"/>
                <a:chOff x="2399649" y="2161217"/>
                <a:chExt cx="0" cy="1660624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9ABC06F5-CF27-20DB-C76A-077FE43199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093649" y="2467217"/>
                  <a:ext cx="612000" cy="0"/>
                </a:xfrm>
                <a:prstGeom prst="straightConnector1">
                  <a:avLst/>
                </a:prstGeom>
                <a:ln w="635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C4914DBD-E658-0E75-1729-BE2AEC6016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093649" y="3515841"/>
                  <a:ext cx="612000" cy="0"/>
                </a:xfrm>
                <a:prstGeom prst="straightConnector1">
                  <a:avLst/>
                </a:prstGeom>
                <a:ln w="635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FFF4F40-E213-6104-B15E-1739BD6DB5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8620" y="4687443"/>
                <a:ext cx="0" cy="61200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1787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F25DA-2259-3E92-7E51-7FA99A2B1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CBD1-DA29-0A62-D3F3-D5CA624E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Caracterização</a:t>
            </a:r>
            <a:r>
              <a:rPr lang="en-US" dirty="0">
                <a:latin typeface="+mn-lt"/>
              </a:rPr>
              <a:t> molecular da MON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30AD8-8B54-7DA6-494F-103F5852B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21</a:t>
            </a:fld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17CD5C-F339-2B97-1FAE-5347D187CBAE}"/>
              </a:ext>
            </a:extLst>
          </p:cNvPr>
          <p:cNvSpPr/>
          <p:nvPr/>
        </p:nvSpPr>
        <p:spPr>
          <a:xfrm>
            <a:off x="0" y="5905141"/>
            <a:ext cx="12191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Fonte: Cabugao </a:t>
            </a:r>
            <a:r>
              <a:rPr lang="en-US" sz="1100" i="1" dirty="0"/>
              <a:t>et al</a:t>
            </a:r>
            <a:r>
              <a:rPr lang="en-US" sz="1100" dirty="0"/>
              <a:t>. (2022). </a:t>
            </a:r>
            <a:r>
              <a:rPr lang="en-CA" sz="1100" b="0" i="0" u="none" strike="noStrike" dirty="0">
                <a:solidFill>
                  <a:srgbClr val="282828"/>
                </a:solidFill>
                <a:effectLst/>
              </a:rPr>
              <a:t>Characterizing natural </a:t>
            </a:r>
            <a:r>
              <a:rPr lang="en-CA" sz="1100" dirty="0">
                <a:solidFill>
                  <a:srgbClr val="282828"/>
                </a:solidFill>
              </a:rPr>
              <a:t>o</a:t>
            </a:r>
            <a:r>
              <a:rPr lang="en-CA" sz="1100" b="0" i="0" u="none" strike="noStrike" dirty="0">
                <a:solidFill>
                  <a:srgbClr val="282828"/>
                </a:solidFill>
                <a:effectLst/>
              </a:rPr>
              <a:t>rganic </a:t>
            </a:r>
            <a:r>
              <a:rPr lang="en-CA" sz="1100" dirty="0">
                <a:solidFill>
                  <a:srgbClr val="282828"/>
                </a:solidFill>
              </a:rPr>
              <a:t>m</a:t>
            </a:r>
            <a:r>
              <a:rPr lang="en-CA" sz="1100" b="0" i="0" u="none" strike="noStrike" dirty="0">
                <a:solidFill>
                  <a:srgbClr val="282828"/>
                </a:solidFill>
                <a:effectLst/>
              </a:rPr>
              <a:t>atter transformations by microbial </a:t>
            </a:r>
            <a:r>
              <a:rPr lang="en-CA" sz="1100" dirty="0">
                <a:solidFill>
                  <a:srgbClr val="282828"/>
                </a:solidFill>
              </a:rPr>
              <a:t>c</a:t>
            </a:r>
            <a:r>
              <a:rPr lang="en-CA" sz="1100" b="0" i="0" u="none" strike="noStrike" dirty="0">
                <a:solidFill>
                  <a:srgbClr val="282828"/>
                </a:solidFill>
                <a:effectLst/>
              </a:rPr>
              <a:t>ommunities in terrestrial </a:t>
            </a:r>
            <a:r>
              <a:rPr lang="en-CA" sz="1100" dirty="0">
                <a:solidFill>
                  <a:srgbClr val="282828"/>
                </a:solidFill>
              </a:rPr>
              <a:t>s</a:t>
            </a:r>
            <a:r>
              <a:rPr lang="en-CA" sz="1100" b="0" i="0" u="none" strike="noStrike" dirty="0">
                <a:solidFill>
                  <a:srgbClr val="282828"/>
                </a:solidFill>
                <a:effectLst/>
              </a:rPr>
              <a:t>ubsurface </a:t>
            </a:r>
            <a:r>
              <a:rPr lang="en-CA" sz="1100" dirty="0">
                <a:solidFill>
                  <a:srgbClr val="282828"/>
                </a:solidFill>
              </a:rPr>
              <a:t>e</a:t>
            </a:r>
            <a:r>
              <a:rPr lang="en-CA" sz="1100" b="0" i="0" u="none" strike="noStrike" dirty="0">
                <a:solidFill>
                  <a:srgbClr val="282828"/>
                </a:solidFill>
                <a:effectLst/>
              </a:rPr>
              <a:t>cosystems: A critical </a:t>
            </a:r>
            <a:r>
              <a:rPr lang="en-CA" sz="1100" dirty="0">
                <a:solidFill>
                  <a:srgbClr val="282828"/>
                </a:solidFill>
              </a:rPr>
              <a:t>r</a:t>
            </a:r>
            <a:r>
              <a:rPr lang="en-CA" sz="1100" b="0" i="0" u="none" strike="noStrike" dirty="0">
                <a:solidFill>
                  <a:srgbClr val="282828"/>
                </a:solidFill>
                <a:effectLst/>
              </a:rPr>
              <a:t>eview of analytical </a:t>
            </a:r>
            <a:r>
              <a:rPr lang="en-CA" sz="1100" dirty="0">
                <a:solidFill>
                  <a:srgbClr val="282828"/>
                </a:solidFill>
              </a:rPr>
              <a:t>t</a:t>
            </a:r>
            <a:r>
              <a:rPr lang="en-CA" sz="1100" b="0" i="0" u="none" strike="noStrike" dirty="0">
                <a:solidFill>
                  <a:srgbClr val="282828"/>
                </a:solidFill>
                <a:effectLst/>
              </a:rPr>
              <a:t>echniques and challenges.</a:t>
            </a:r>
            <a:r>
              <a:rPr lang="en-US" sz="1100" dirty="0"/>
              <a:t> </a:t>
            </a:r>
            <a:r>
              <a:rPr lang="en-US" sz="1100" i="1" dirty="0"/>
              <a:t>Frontiers in Microbiology </a:t>
            </a:r>
            <a:r>
              <a:rPr lang="en-US" sz="1100" b="1" dirty="0"/>
              <a:t>13</a:t>
            </a:r>
            <a:r>
              <a:rPr lang="en-US" sz="1100" dirty="0"/>
              <a:t>, 864895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E3DB6-BBDA-ADEB-599D-C979BAF07A03}"/>
              </a:ext>
            </a:extLst>
          </p:cNvPr>
          <p:cNvSpPr txBox="1"/>
          <p:nvPr/>
        </p:nvSpPr>
        <p:spPr>
          <a:xfrm>
            <a:off x="1389089" y="1383190"/>
            <a:ext cx="9934693" cy="4298613"/>
          </a:xfrm>
          <a:prstGeom prst="rect">
            <a:avLst/>
          </a:prstGeom>
          <a:noFill/>
          <a:ln w="127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dirty="0" err="1"/>
              <a:t>Espectrometria</a:t>
            </a:r>
            <a:r>
              <a:rPr lang="en-US" dirty="0"/>
              <a:t> de </a:t>
            </a:r>
            <a:r>
              <a:rPr lang="en-US" dirty="0" err="1"/>
              <a:t>ressonância</a:t>
            </a:r>
            <a:r>
              <a:rPr lang="en-US" dirty="0"/>
              <a:t> </a:t>
            </a:r>
            <a:r>
              <a:rPr lang="en-US" dirty="0" err="1"/>
              <a:t>ciclotrônica</a:t>
            </a:r>
            <a:r>
              <a:rPr lang="en-US" dirty="0"/>
              <a:t> de </a:t>
            </a:r>
            <a:r>
              <a:rPr lang="en-US" dirty="0" err="1"/>
              <a:t>íons</a:t>
            </a:r>
            <a:r>
              <a:rPr lang="en-US" dirty="0"/>
              <a:t> por </a:t>
            </a:r>
            <a:r>
              <a:rPr lang="en-US" dirty="0" err="1"/>
              <a:t>transformada</a:t>
            </a:r>
            <a:r>
              <a:rPr lang="en-US" dirty="0"/>
              <a:t> de Fourier (FTICR-MS)</a:t>
            </a:r>
          </a:p>
          <a:p>
            <a:pPr>
              <a:spcAft>
                <a:spcPts val="1600"/>
              </a:spcAft>
            </a:pPr>
            <a:r>
              <a:rPr lang="en-US" dirty="0" err="1"/>
              <a:t>Espectrometria</a:t>
            </a:r>
            <a:r>
              <a:rPr lang="en-US" dirty="0"/>
              <a:t> de </a:t>
            </a:r>
            <a:r>
              <a:rPr lang="en-US" dirty="0" err="1"/>
              <a:t>massa</a:t>
            </a:r>
            <a:r>
              <a:rPr lang="en-US" dirty="0"/>
              <a:t> de </a:t>
            </a:r>
            <a:r>
              <a:rPr lang="en-US" dirty="0" err="1"/>
              <a:t>razões</a:t>
            </a:r>
            <a:r>
              <a:rPr lang="en-US" dirty="0"/>
              <a:t> </a:t>
            </a:r>
            <a:r>
              <a:rPr lang="en-US" dirty="0" err="1"/>
              <a:t>isotópicas</a:t>
            </a:r>
            <a:r>
              <a:rPr lang="en-US" dirty="0"/>
              <a:t> (IRMS)</a:t>
            </a:r>
          </a:p>
          <a:p>
            <a:pPr>
              <a:spcAft>
                <a:spcPts val="1600"/>
              </a:spcAft>
            </a:pPr>
            <a:r>
              <a:rPr lang="en-US" dirty="0" err="1"/>
              <a:t>Ressonância</a:t>
            </a:r>
            <a:r>
              <a:rPr lang="en-US" dirty="0"/>
              <a:t> nuclear </a:t>
            </a:r>
            <a:r>
              <a:rPr lang="en-US" dirty="0" err="1"/>
              <a:t>magnética</a:t>
            </a:r>
            <a:r>
              <a:rPr lang="en-US" dirty="0"/>
              <a:t> (NMR)</a:t>
            </a:r>
          </a:p>
          <a:p>
            <a:pPr>
              <a:spcAft>
                <a:spcPts val="1600"/>
              </a:spcAft>
            </a:pPr>
            <a:r>
              <a:rPr lang="en-US" dirty="0" err="1"/>
              <a:t>Matrizes</a:t>
            </a:r>
            <a:r>
              <a:rPr lang="en-US" dirty="0"/>
              <a:t> de </a:t>
            </a:r>
            <a:r>
              <a:rPr lang="en-US" dirty="0" err="1"/>
              <a:t>excitação-emissão</a:t>
            </a:r>
            <a:r>
              <a:rPr lang="en-US" dirty="0"/>
              <a:t> (EEMs)</a:t>
            </a:r>
          </a:p>
          <a:p>
            <a:pPr>
              <a:spcAft>
                <a:spcPts val="1600"/>
              </a:spcAft>
            </a:pPr>
            <a:r>
              <a:rPr lang="pt-BR" dirty="0"/>
              <a:t>Espectrometria por infravermelho com transformada de Fourier</a:t>
            </a:r>
            <a:r>
              <a:rPr lang="pt-BR" dirty="0">
                <a:solidFill>
                  <a:srgbClr val="474747"/>
                </a:solidFill>
                <a:latin typeface="Arial" panose="020B0604020202020204" pitchFamily="34" charset="0"/>
              </a:rPr>
              <a:t> </a:t>
            </a:r>
            <a:r>
              <a:rPr lang="en-US" dirty="0"/>
              <a:t>(FTIR)</a:t>
            </a:r>
          </a:p>
          <a:p>
            <a:pPr>
              <a:spcAft>
                <a:spcPts val="1600"/>
              </a:spcAft>
            </a:pPr>
            <a:r>
              <a:rPr lang="en-US" dirty="0" err="1"/>
              <a:t>Espectroscopia</a:t>
            </a:r>
            <a:r>
              <a:rPr lang="en-US" dirty="0"/>
              <a:t> de </a:t>
            </a:r>
            <a:r>
              <a:rPr lang="en-US" dirty="0" err="1"/>
              <a:t>absorção</a:t>
            </a:r>
            <a:r>
              <a:rPr lang="en-US" dirty="0"/>
              <a:t> de </a:t>
            </a:r>
            <a:r>
              <a:rPr lang="en-US" dirty="0" err="1"/>
              <a:t>raios</a:t>
            </a:r>
            <a:r>
              <a:rPr lang="en-US" dirty="0"/>
              <a:t>-X </a:t>
            </a:r>
            <a:r>
              <a:rPr lang="en-US" dirty="0" err="1"/>
              <a:t>próxima</a:t>
            </a:r>
            <a:r>
              <a:rPr lang="en-US" dirty="0"/>
              <a:t> à </a:t>
            </a:r>
            <a:r>
              <a:rPr lang="en-US" dirty="0" err="1"/>
              <a:t>borda</a:t>
            </a:r>
            <a:r>
              <a:rPr lang="en-US" dirty="0"/>
              <a:t> (XANES)</a:t>
            </a:r>
          </a:p>
          <a:p>
            <a:pPr>
              <a:spcAft>
                <a:spcPts val="1600"/>
              </a:spcAft>
            </a:pPr>
            <a:r>
              <a:rPr lang="en-US" dirty="0" err="1"/>
              <a:t>Microscopia</a:t>
            </a:r>
            <a:r>
              <a:rPr lang="en-US" dirty="0"/>
              <a:t> </a:t>
            </a:r>
            <a:r>
              <a:rPr lang="en-US" dirty="0" err="1"/>
              <a:t>eletrônica</a:t>
            </a:r>
            <a:r>
              <a:rPr lang="en-US" dirty="0"/>
              <a:t> de </a:t>
            </a:r>
            <a:r>
              <a:rPr lang="en-US" dirty="0" err="1"/>
              <a:t>varredura</a:t>
            </a:r>
            <a:r>
              <a:rPr lang="en-US" dirty="0"/>
              <a:t>/</a:t>
            </a:r>
            <a:r>
              <a:rPr lang="en-US" dirty="0" err="1"/>
              <a:t>Espectroscopia</a:t>
            </a:r>
            <a:r>
              <a:rPr lang="en-US" dirty="0"/>
              <a:t> de e</a:t>
            </a:r>
            <a:r>
              <a:rPr lang="pt-BR" dirty="0" err="1"/>
              <a:t>strutura</a:t>
            </a:r>
            <a:r>
              <a:rPr lang="pt-BR" dirty="0"/>
              <a:t> fina de absorção de raios-X próxima à borda</a:t>
            </a:r>
            <a:r>
              <a:rPr lang="en-US" dirty="0"/>
              <a:t> (NEXAFS) com </a:t>
            </a:r>
            <a:r>
              <a:rPr lang="en-US" dirty="0" err="1"/>
              <a:t>espectrometria</a:t>
            </a:r>
            <a:r>
              <a:rPr lang="en-US" dirty="0"/>
              <a:t> de </a:t>
            </a:r>
            <a:r>
              <a:rPr lang="en-US" dirty="0" err="1"/>
              <a:t>massa</a:t>
            </a:r>
            <a:r>
              <a:rPr lang="en-US" dirty="0"/>
              <a:t> de </a:t>
            </a:r>
            <a:r>
              <a:rPr lang="en-US" dirty="0" err="1"/>
              <a:t>íons</a:t>
            </a:r>
            <a:r>
              <a:rPr lang="en-US" dirty="0"/>
              <a:t> </a:t>
            </a:r>
            <a:r>
              <a:rPr lang="en-US" dirty="0" err="1"/>
              <a:t>secundários</a:t>
            </a:r>
            <a:r>
              <a:rPr lang="en-US" dirty="0"/>
              <a:t> de </a:t>
            </a:r>
            <a:r>
              <a:rPr lang="en-US" dirty="0" err="1"/>
              <a:t>alta</a:t>
            </a:r>
            <a:r>
              <a:rPr lang="en-US" dirty="0"/>
              <a:t> </a:t>
            </a:r>
            <a:r>
              <a:rPr lang="en-US" dirty="0" err="1"/>
              <a:t>resolução</a:t>
            </a:r>
            <a:r>
              <a:rPr lang="en-US" dirty="0"/>
              <a:t> (SXTM/NEXAFS com </a:t>
            </a:r>
            <a:r>
              <a:rPr lang="en-US" dirty="0" err="1"/>
              <a:t>NanoSIMS</a:t>
            </a:r>
            <a:r>
              <a:rPr lang="en-US" dirty="0"/>
              <a:t>)</a:t>
            </a:r>
          </a:p>
          <a:p>
            <a:pPr>
              <a:spcAft>
                <a:spcPts val="1600"/>
              </a:spcAft>
            </a:pPr>
            <a:r>
              <a:rPr lang="en-US" dirty="0" err="1"/>
              <a:t>Espectrocospia</a:t>
            </a:r>
            <a:r>
              <a:rPr lang="en-US" dirty="0"/>
              <a:t> de </a:t>
            </a:r>
            <a:r>
              <a:rPr lang="en-US" dirty="0" err="1"/>
              <a:t>fotoelétrons</a:t>
            </a:r>
            <a:r>
              <a:rPr lang="en-US" dirty="0"/>
              <a:t> </a:t>
            </a:r>
            <a:r>
              <a:rPr lang="en-US" dirty="0" err="1"/>
              <a:t>excitados</a:t>
            </a:r>
            <a:r>
              <a:rPr lang="en-US" dirty="0"/>
              <a:t> por </a:t>
            </a:r>
            <a:r>
              <a:rPr lang="en-US" dirty="0" err="1"/>
              <a:t>raios</a:t>
            </a:r>
            <a:r>
              <a:rPr lang="en-US" dirty="0"/>
              <a:t>-X (XPS)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F5279B-C6D8-112E-C5C8-4BFE3F10D90F}"/>
              </a:ext>
            </a:extLst>
          </p:cNvPr>
          <p:cNvGrpSpPr/>
          <p:nvPr/>
        </p:nvGrpSpPr>
        <p:grpSpPr>
          <a:xfrm>
            <a:off x="1389089" y="1383190"/>
            <a:ext cx="9801082" cy="1447433"/>
            <a:chOff x="1184910" y="601922"/>
            <a:chExt cx="9801082" cy="144743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7F9EF4-CDEC-C7F3-2907-A7E82485CA39}"/>
                </a:ext>
              </a:extLst>
            </p:cNvPr>
            <p:cNvSpPr/>
            <p:nvPr/>
          </p:nvSpPr>
          <p:spPr>
            <a:xfrm>
              <a:off x="1184910" y="601922"/>
              <a:ext cx="8896007" cy="407624"/>
            </a:xfrm>
            <a:prstGeom prst="rect">
              <a:avLst/>
            </a:prstGeom>
            <a:solidFill>
              <a:srgbClr val="FFFF00">
                <a:alpha val="1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8B0021B9-3AB4-93C0-BBA8-3EEA7D195874}"/>
                </a:ext>
              </a:extLst>
            </p:cNvPr>
            <p:cNvCxnSpPr>
              <a:cxnSpLocks/>
            </p:cNvCxnSpPr>
            <p:nvPr/>
          </p:nvCxnSpPr>
          <p:spPr>
            <a:xfrm>
              <a:off x="8628584" y="932447"/>
              <a:ext cx="1452333" cy="525302"/>
            </a:xfrm>
            <a:prstGeom prst="bentConnector3">
              <a:avLst>
                <a:gd name="adj1" fmla="val 99582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6654BD-3339-A477-C04C-131E7D64F17E}"/>
                </a:ext>
              </a:extLst>
            </p:cNvPr>
            <p:cNvSpPr txBox="1"/>
            <p:nvPr/>
          </p:nvSpPr>
          <p:spPr>
            <a:xfrm>
              <a:off x="6551958" y="1526135"/>
              <a:ext cx="4434034" cy="523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shade val="1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Detecta centésimos de milhares de compostos individuais </a:t>
              </a:r>
            </a:p>
            <a:p>
              <a:r>
                <a:rPr lang="pt-BR" sz="1400" dirty="0"/>
                <a:t>Permite a classificação em grupos de compostos 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292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515D2-6468-1CA4-4C70-DE06B04C0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0530-C68F-065F-2AF3-54697A63E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Matéria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orgânica</a:t>
            </a:r>
            <a:r>
              <a:rPr lang="en-US" dirty="0">
                <a:latin typeface="+mn-lt"/>
              </a:rPr>
              <a:t> natural (MON)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44ECAC-8BFD-160A-81F9-9EEBB2E2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22</a:t>
            </a:fld>
            <a:endParaRPr lang="en-C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00BCCC-EA99-0AC4-B1FD-4844C7E0AFD7}"/>
              </a:ext>
            </a:extLst>
          </p:cNvPr>
          <p:cNvGrpSpPr/>
          <p:nvPr/>
        </p:nvGrpSpPr>
        <p:grpSpPr>
          <a:xfrm>
            <a:off x="2332170" y="2523246"/>
            <a:ext cx="2170946" cy="2529332"/>
            <a:chOff x="1829745" y="2436696"/>
            <a:chExt cx="2170946" cy="2529332"/>
          </a:xfrm>
        </p:grpSpPr>
        <p:pic>
          <p:nvPicPr>
            <p:cNvPr id="8" name="Picture 7" descr="A close-up of hands holding dirt&#10;&#10;Description automatically generated">
              <a:extLst>
                <a:ext uri="{FF2B5EF4-FFF2-40B4-BE49-F238E27FC236}">
                  <a16:creationId xmlns:a16="http://schemas.microsoft.com/office/drawing/2014/main" id="{D54E37A4-1EC9-0F38-B264-0F6DF98E0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745" y="2436696"/>
              <a:ext cx="2170946" cy="216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66C05F-D273-47BD-1A2E-00126F17061C}"/>
                </a:ext>
              </a:extLst>
            </p:cNvPr>
            <p:cNvSpPr txBox="1"/>
            <p:nvPr/>
          </p:nvSpPr>
          <p:spPr>
            <a:xfrm>
              <a:off x="2254235" y="4596696"/>
              <a:ext cx="1412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Fonte: USDA</a:t>
              </a:r>
            </a:p>
          </p:txBody>
        </p:sp>
      </p:grpSp>
      <p:pic>
        <p:nvPicPr>
          <p:cNvPr id="6" name="Picture 5" descr="A collage of different types of food&#10;&#10;AI-generated content may be incorrect.">
            <a:extLst>
              <a:ext uri="{FF2B5EF4-FFF2-40B4-BE49-F238E27FC236}">
                <a16:creationId xmlns:a16="http://schemas.microsoft.com/office/drawing/2014/main" id="{EAF8344D-6CA9-354E-50B2-12AC55131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04" y="1573878"/>
            <a:ext cx="574941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1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1792D-DF95-E598-042D-0FC9A0C08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3C532-942C-F80C-4D7E-62F8FADA2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Matéria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orgânica</a:t>
            </a:r>
            <a:r>
              <a:rPr lang="en-US" dirty="0">
                <a:latin typeface="+mn-lt"/>
              </a:rPr>
              <a:t> natural (MON)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317DD-DE6A-D51F-9F3B-FE3806E3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23</a:t>
            </a:fld>
            <a:endParaRPr lang="en-C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541E6F-0570-A03B-A68D-A12CE088DAA1}"/>
              </a:ext>
            </a:extLst>
          </p:cNvPr>
          <p:cNvGrpSpPr/>
          <p:nvPr/>
        </p:nvGrpSpPr>
        <p:grpSpPr>
          <a:xfrm>
            <a:off x="2332171" y="2523246"/>
            <a:ext cx="2170946" cy="2529332"/>
            <a:chOff x="1829745" y="2436696"/>
            <a:chExt cx="2170946" cy="2529332"/>
          </a:xfrm>
        </p:grpSpPr>
        <p:pic>
          <p:nvPicPr>
            <p:cNvPr id="8" name="Picture 7" descr="A close-up of hands holding dirt&#10;&#10;Description automatically generated">
              <a:extLst>
                <a:ext uri="{FF2B5EF4-FFF2-40B4-BE49-F238E27FC236}">
                  <a16:creationId xmlns:a16="http://schemas.microsoft.com/office/drawing/2014/main" id="{F149E983-8047-8542-2864-A20362549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745" y="2436696"/>
              <a:ext cx="2170946" cy="216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679687-309D-A3E6-79B4-D1698F2D390E}"/>
                </a:ext>
              </a:extLst>
            </p:cNvPr>
            <p:cNvSpPr txBox="1"/>
            <p:nvPr/>
          </p:nvSpPr>
          <p:spPr>
            <a:xfrm>
              <a:off x="2254235" y="4596696"/>
              <a:ext cx="1412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Fonte: USDA</a:t>
              </a:r>
            </a:p>
          </p:txBody>
        </p:sp>
      </p:grpSp>
      <p:pic>
        <p:nvPicPr>
          <p:cNvPr id="3" name="Picture 2" descr="A diagram of a variety of different types of water&#10;&#10;Description automatically generated with medium confidence">
            <a:extLst>
              <a:ext uri="{FF2B5EF4-FFF2-40B4-BE49-F238E27FC236}">
                <a16:creationId xmlns:a16="http://schemas.microsoft.com/office/drawing/2014/main" id="{3BB6F05E-BC9C-17FF-6987-00199E38A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522" y="1402931"/>
            <a:ext cx="4719453" cy="432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20B320-AE2A-D587-231B-5F6EB1284F35}"/>
              </a:ext>
            </a:extLst>
          </p:cNvPr>
          <p:cNvSpPr txBox="1"/>
          <p:nvPr/>
        </p:nvSpPr>
        <p:spPr>
          <a:xfrm>
            <a:off x="1914424" y="5834329"/>
            <a:ext cx="8319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i="0" u="none" strike="noStrike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Fonte: Pi </a:t>
            </a:r>
            <a:r>
              <a:rPr lang="en-CA" sz="1200" i="1" u="none" strike="noStrike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CA" sz="1200" i="0" u="none" strike="noStrike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(2023). </a:t>
            </a:r>
            <a:r>
              <a:rPr lang="en-CA" sz="1200" i="0" u="none" strike="noStrike" dirty="0">
                <a:solidFill>
                  <a:srgbClr val="15151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Loss of selenium from </a:t>
            </a:r>
            <a:r>
              <a:rPr lang="en-CA" sz="1200" dirty="0" err="1">
                <a:solidFill>
                  <a:srgbClr val="1515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CA" sz="1200" i="0" u="none" strike="noStrike" dirty="0" err="1">
                <a:solidFill>
                  <a:srgbClr val="15151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ollisol</a:t>
            </a:r>
            <a:r>
              <a:rPr lang="en-CA" sz="1200" i="0" u="none" strike="noStrike" dirty="0">
                <a:solidFill>
                  <a:srgbClr val="15151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paddy </a:t>
            </a:r>
            <a:r>
              <a:rPr lang="en-CA" sz="1200" dirty="0">
                <a:solidFill>
                  <a:srgbClr val="1515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CA" sz="1200" i="0" u="none" strike="noStrike" dirty="0">
                <a:solidFill>
                  <a:srgbClr val="15151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etlands of cold </a:t>
            </a:r>
            <a:r>
              <a:rPr lang="en-CA" sz="1200" dirty="0">
                <a:solidFill>
                  <a:srgbClr val="1515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CA" sz="1200" i="0" u="none" strike="noStrike" dirty="0">
                <a:solidFill>
                  <a:srgbClr val="15151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egions: Insights from flow-through </a:t>
            </a:r>
            <a:r>
              <a:rPr lang="en-CA" sz="1200" dirty="0">
                <a:solidFill>
                  <a:srgbClr val="1515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CA" sz="1200" i="0" u="none" strike="noStrike" dirty="0">
                <a:solidFill>
                  <a:srgbClr val="15151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eactor </a:t>
            </a:r>
            <a:r>
              <a:rPr lang="en-CA" sz="1200" dirty="0">
                <a:solidFill>
                  <a:srgbClr val="1515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CA" sz="1200" i="0" u="none" strike="noStrike" dirty="0">
                <a:solidFill>
                  <a:srgbClr val="15151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xperiments and process-based </a:t>
            </a:r>
            <a:r>
              <a:rPr lang="en-CA" sz="1200" dirty="0">
                <a:solidFill>
                  <a:srgbClr val="1515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CA" sz="1200" i="0" u="none" strike="noStrike" dirty="0">
                <a:solidFill>
                  <a:srgbClr val="15151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odeling</a:t>
            </a:r>
            <a:r>
              <a:rPr lang="en-CA" sz="1200" i="0" u="none" strike="noStrike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CA" sz="1200" b="0" i="1" u="none" strike="noStrike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Environmental Science &amp; Technology</a:t>
            </a:r>
            <a:r>
              <a:rPr lang="en-CA" sz="1200" b="0" u="none" strike="noStrike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200" b="1" u="none" strike="noStrike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57</a:t>
            </a:r>
            <a:r>
              <a:rPr lang="en-CA" sz="1200" b="0" i="0" u="none" strike="noStrike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6228-06237.</a:t>
            </a:r>
          </a:p>
        </p:txBody>
      </p:sp>
    </p:spTree>
    <p:extLst>
      <p:ext uri="{BB962C8B-B14F-4D97-AF65-F5344CB8AC3E}">
        <p14:creationId xmlns:p14="http://schemas.microsoft.com/office/powerpoint/2010/main" val="1544469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D959E-68A8-3E8D-7F17-179F0DE95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7130-AF59-6476-A5E6-674EB4032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682" y="243710"/>
            <a:ext cx="10046635" cy="82943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Estado de </a:t>
            </a:r>
            <a:r>
              <a:rPr lang="en-US" sz="4000" dirty="0" err="1">
                <a:latin typeface="+mn-lt"/>
              </a:rPr>
              <a:t>oxidação</a:t>
            </a:r>
            <a:r>
              <a:rPr lang="en-US" sz="4000" dirty="0">
                <a:latin typeface="+mn-lt"/>
              </a:rPr>
              <a:t> do </a:t>
            </a:r>
            <a:r>
              <a:rPr lang="en-US" sz="4000" dirty="0" err="1">
                <a:latin typeface="+mn-lt"/>
              </a:rPr>
              <a:t>carbono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orgânico</a:t>
            </a:r>
            <a:r>
              <a:rPr lang="en-US" sz="4000" dirty="0">
                <a:latin typeface="+mn-lt"/>
              </a:rPr>
              <a:t> (NOSC)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DDC48-1753-5266-12A9-CB287CDA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24</a:t>
            </a:fld>
            <a:endParaRPr lang="en-C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F7FEAE-402D-C1E8-A48E-5DC98750D35E}"/>
              </a:ext>
            </a:extLst>
          </p:cNvPr>
          <p:cNvGrpSpPr/>
          <p:nvPr/>
        </p:nvGrpSpPr>
        <p:grpSpPr>
          <a:xfrm>
            <a:off x="2131929" y="2000969"/>
            <a:ext cx="7928142" cy="1548732"/>
            <a:chOff x="2146300" y="2654300"/>
            <a:chExt cx="7928142" cy="1548732"/>
          </a:xfrm>
        </p:grpSpPr>
        <p:pic>
          <p:nvPicPr>
            <p:cNvPr id="7" name="Picture 6" descr="A math equations on a white background&#10;&#10;Description automatically generated">
              <a:extLst>
                <a:ext uri="{FF2B5EF4-FFF2-40B4-BE49-F238E27FC236}">
                  <a16:creationId xmlns:a16="http://schemas.microsoft.com/office/drawing/2014/main" id="{52B65121-1C67-5901-0DA8-E0D0EC9F3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300" y="2654300"/>
              <a:ext cx="7772400" cy="152449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49E825-F33E-8B25-6AEC-3E7F8724C2D9}"/>
                </a:ext>
              </a:extLst>
            </p:cNvPr>
            <p:cNvSpPr/>
            <p:nvPr/>
          </p:nvSpPr>
          <p:spPr>
            <a:xfrm>
              <a:off x="9609221" y="3721768"/>
              <a:ext cx="465221" cy="48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A355798-5FFB-6713-2896-C3137150917C}"/>
              </a:ext>
            </a:extLst>
          </p:cNvPr>
          <p:cNvSpPr txBox="1"/>
          <p:nvPr/>
        </p:nvSpPr>
        <p:spPr>
          <a:xfrm>
            <a:off x="1165850" y="1370728"/>
            <a:ext cx="6659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Semi-reação</a:t>
            </a:r>
            <a:r>
              <a:rPr lang="pt-BR" sz="2400" dirty="0"/>
              <a:t> de oxidação de um composto orgânico</a:t>
            </a:r>
            <a:r>
              <a:rPr lang="en-US" sz="2400" dirty="0"/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1DF902-67AE-7BAC-EAB3-5095700B08E5}"/>
              </a:ext>
            </a:extLst>
          </p:cNvPr>
          <p:cNvGrpSpPr/>
          <p:nvPr/>
        </p:nvGrpSpPr>
        <p:grpSpPr>
          <a:xfrm>
            <a:off x="3007894" y="3478094"/>
            <a:ext cx="4428000" cy="757138"/>
            <a:chOff x="3007894" y="4007480"/>
            <a:chExt cx="4428000" cy="757138"/>
          </a:xfrm>
        </p:grpSpPr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E5B01D80-DA97-4670-220B-C81723F234B2}"/>
                </a:ext>
              </a:extLst>
            </p:cNvPr>
            <p:cNvSpPr/>
            <p:nvPr/>
          </p:nvSpPr>
          <p:spPr>
            <a:xfrm rot="16200000">
              <a:off x="5059894" y="1955480"/>
              <a:ext cx="324000" cy="4428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A55E2ED-C74A-DCA4-9526-B6074FFC8F17}"/>
                    </a:ext>
                  </a:extLst>
                </p:cNvPr>
                <p:cNvSpPr txBox="1"/>
                <p:nvPr/>
              </p:nvSpPr>
              <p:spPr>
                <a:xfrm>
                  <a:off x="4832184" y="4241398"/>
                  <a:ext cx="80310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A55E2ED-C74A-DCA4-9526-B6074FFC8F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2184" y="4241398"/>
                  <a:ext cx="803105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180533-AC90-85B0-54AC-05DF43459B62}"/>
              </a:ext>
            </a:extLst>
          </p:cNvPr>
          <p:cNvGrpSpPr/>
          <p:nvPr/>
        </p:nvGrpSpPr>
        <p:grpSpPr>
          <a:xfrm>
            <a:off x="744699" y="4533602"/>
            <a:ext cx="9679431" cy="473427"/>
            <a:chOff x="404553" y="4341222"/>
            <a:chExt cx="9679431" cy="47342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504D78-78D8-3DBE-291F-F653B8AF0217}"/>
                </a:ext>
              </a:extLst>
            </p:cNvPr>
            <p:cNvSpPr txBox="1"/>
            <p:nvPr/>
          </p:nvSpPr>
          <p:spPr>
            <a:xfrm>
              <a:off x="404553" y="4341222"/>
              <a:ext cx="64535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/>
                <a:t>Estado de oxidação nominal do carbono orgânico </a:t>
              </a:r>
              <a:r>
                <a:rPr lang="en-US" sz="2400" dirty="0"/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F574001-9F8B-9DD6-709E-7089445D8161}"/>
                    </a:ext>
                  </a:extLst>
                </p:cNvPr>
                <p:cNvSpPr txBox="1"/>
                <p:nvPr/>
              </p:nvSpPr>
              <p:spPr>
                <a:xfrm>
                  <a:off x="6792314" y="4352984"/>
                  <a:ext cx="3291670" cy="46166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</a:rPr>
                          <m:t>NOSC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CA" sz="24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CA" sz="24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sub>
                                </m:sSub>
                              </m:num>
                              <m:den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F574001-9F8B-9DD6-709E-7089445D81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2314" y="4352984"/>
                  <a:ext cx="3291670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121053" b="-186842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42">
            <a:extLst>
              <a:ext uri="{FF2B5EF4-FFF2-40B4-BE49-F238E27FC236}">
                <a16:creationId xmlns:a16="http://schemas.microsoft.com/office/drawing/2014/main" id="{A83C2714-B5FC-4D67-8863-609D90FF76CE}"/>
              </a:ext>
            </a:extLst>
          </p:cNvPr>
          <p:cNvSpPr txBox="1"/>
          <p:nvPr/>
        </p:nvSpPr>
        <p:spPr>
          <a:xfrm>
            <a:off x="51839" y="5913973"/>
            <a:ext cx="11779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rgbClr val="1F1F1F"/>
                </a:solidFill>
              </a:rPr>
              <a:t>Fonte: </a:t>
            </a:r>
            <a:r>
              <a:rPr lang="en-CA" sz="1200" dirty="0" err="1">
                <a:solidFill>
                  <a:srgbClr val="1F1F1F"/>
                </a:solidFill>
              </a:rPr>
              <a:t>LaRowe</a:t>
            </a:r>
            <a:r>
              <a:rPr lang="en-CA" sz="1200" dirty="0">
                <a:solidFill>
                  <a:srgbClr val="1F1F1F"/>
                </a:solidFill>
              </a:rPr>
              <a:t> and Van </a:t>
            </a:r>
            <a:r>
              <a:rPr lang="en-CA" sz="1200" dirty="0" err="1">
                <a:solidFill>
                  <a:srgbClr val="1F1F1F"/>
                </a:solidFill>
              </a:rPr>
              <a:t>Cappellen</a:t>
            </a:r>
            <a:r>
              <a:rPr lang="en-CA" sz="1200" dirty="0">
                <a:solidFill>
                  <a:srgbClr val="1F1F1F"/>
                </a:solidFill>
              </a:rPr>
              <a:t> </a:t>
            </a:r>
            <a:r>
              <a:rPr lang="en-CA" sz="1200" b="0" i="0" u="none" strike="noStrike" dirty="0">
                <a:solidFill>
                  <a:srgbClr val="1F1F1F"/>
                </a:solidFill>
                <a:effectLst/>
              </a:rPr>
              <a:t>(2011). Degradation of natural </a:t>
            </a:r>
            <a:r>
              <a:rPr lang="en-CA" sz="1200" dirty="0">
                <a:solidFill>
                  <a:srgbClr val="333333"/>
                </a:solidFill>
              </a:rPr>
              <a:t>o</a:t>
            </a:r>
            <a:r>
              <a:rPr lang="en-CA" sz="1200" b="0" i="0" u="none" strike="noStrike" dirty="0">
                <a:solidFill>
                  <a:srgbClr val="333333"/>
                </a:solidFill>
                <a:effectLst/>
              </a:rPr>
              <a:t>rganic matter: A thermodynamic analysis. </a:t>
            </a:r>
            <a:r>
              <a:rPr lang="en-CA" sz="1200" i="1" dirty="0" err="1">
                <a:solidFill>
                  <a:srgbClr val="333333"/>
                </a:solidFill>
              </a:rPr>
              <a:t>Geochimica</a:t>
            </a:r>
            <a:r>
              <a:rPr lang="en-CA" sz="1200" i="1" dirty="0">
                <a:solidFill>
                  <a:srgbClr val="333333"/>
                </a:solidFill>
              </a:rPr>
              <a:t> et </a:t>
            </a:r>
            <a:r>
              <a:rPr lang="en-CA" sz="1200" i="1" dirty="0" err="1">
                <a:solidFill>
                  <a:srgbClr val="333333"/>
                </a:solidFill>
              </a:rPr>
              <a:t>Cosmochimica</a:t>
            </a:r>
            <a:r>
              <a:rPr lang="en-CA" sz="1200" i="1" dirty="0">
                <a:solidFill>
                  <a:srgbClr val="333333"/>
                </a:solidFill>
              </a:rPr>
              <a:t> Acta</a:t>
            </a:r>
            <a:r>
              <a:rPr lang="en-CA" sz="1200" dirty="0">
                <a:solidFill>
                  <a:srgbClr val="333333"/>
                </a:solidFill>
              </a:rPr>
              <a:t> </a:t>
            </a:r>
            <a:r>
              <a:rPr lang="en-CA" sz="1200" b="1" dirty="0">
                <a:solidFill>
                  <a:srgbClr val="333333"/>
                </a:solidFill>
              </a:rPr>
              <a:t>75</a:t>
            </a:r>
            <a:r>
              <a:rPr lang="en-CA" sz="1200" b="0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en-CA" sz="1200" dirty="0">
                <a:solidFill>
                  <a:srgbClr val="333333"/>
                </a:solidFill>
              </a:rPr>
              <a:t>2030</a:t>
            </a:r>
            <a:r>
              <a:rPr lang="en-CA" sz="1200" b="0" i="0" u="none" strike="noStrike" dirty="0">
                <a:solidFill>
                  <a:srgbClr val="333333"/>
                </a:solidFill>
                <a:effectLst/>
              </a:rPr>
              <a:t>–2042. </a:t>
            </a:r>
            <a:endParaRPr lang="en-CA" sz="1200" b="0" i="0" u="none" strike="noStrike" dirty="0">
              <a:solidFill>
                <a:srgbClr val="1F1F1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3184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87642-38CF-7B74-9814-1DA0B6343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0A3A090-FAF2-9D5E-747D-87BB548DD079}"/>
              </a:ext>
            </a:extLst>
          </p:cNvPr>
          <p:cNvGrpSpPr/>
          <p:nvPr/>
        </p:nvGrpSpPr>
        <p:grpSpPr>
          <a:xfrm>
            <a:off x="3460418" y="1649290"/>
            <a:ext cx="4974539" cy="4092820"/>
            <a:chOff x="5605786" y="1772972"/>
            <a:chExt cx="4974539" cy="4092820"/>
          </a:xfrm>
        </p:grpSpPr>
        <p:pic>
          <p:nvPicPr>
            <p:cNvPr id="7" name="Picture 6" descr="A graph showing different types of protein&#10;&#10;Description automatically generated">
              <a:extLst>
                <a:ext uri="{FF2B5EF4-FFF2-40B4-BE49-F238E27FC236}">
                  <a16:creationId xmlns:a16="http://schemas.microsoft.com/office/drawing/2014/main" id="{03FB62DF-CF78-3ABF-6E67-B3A566C36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006" y="2085332"/>
              <a:ext cx="3962400" cy="35179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61F481-9EB3-7CE7-EA1A-0A5D9EFBF570}"/>
                </a:ext>
              </a:extLst>
            </p:cNvPr>
            <p:cNvSpPr/>
            <p:nvPr/>
          </p:nvSpPr>
          <p:spPr>
            <a:xfrm>
              <a:off x="6416007" y="5359175"/>
              <a:ext cx="3372049" cy="347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5FDF6C-73F8-4802-A1BF-3F844A44319A}"/>
                </a:ext>
              </a:extLst>
            </p:cNvPr>
            <p:cNvSpPr/>
            <p:nvPr/>
          </p:nvSpPr>
          <p:spPr>
            <a:xfrm>
              <a:off x="9928948" y="5167129"/>
              <a:ext cx="651377" cy="347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4769DB-E4A8-547D-5364-8786E3C40107}"/>
                </a:ext>
              </a:extLst>
            </p:cNvPr>
            <p:cNvSpPr/>
            <p:nvPr/>
          </p:nvSpPr>
          <p:spPr>
            <a:xfrm rot="5400000">
              <a:off x="8565611" y="3402663"/>
              <a:ext cx="3606801" cy="347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5945CA-504E-8B9E-2A7D-48F4655F33E1}"/>
                </a:ext>
              </a:extLst>
            </p:cNvPr>
            <p:cNvSpPr/>
            <p:nvPr/>
          </p:nvSpPr>
          <p:spPr>
            <a:xfrm>
              <a:off x="6480313" y="2085332"/>
              <a:ext cx="3888000" cy="320228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B2A154B-4F6F-DAFE-3B0A-2B89FD352ECC}"/>
                </a:ext>
              </a:extLst>
            </p:cNvPr>
            <p:cNvSpPr/>
            <p:nvPr/>
          </p:nvSpPr>
          <p:spPr>
            <a:xfrm>
              <a:off x="9623764" y="5379774"/>
              <a:ext cx="822607" cy="220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1B26D32-F8D2-8903-EA8F-5D1147B6716F}"/>
                </a:ext>
              </a:extLst>
            </p:cNvPr>
            <p:cNvGrpSpPr/>
            <p:nvPr/>
          </p:nvGrpSpPr>
          <p:grpSpPr>
            <a:xfrm>
              <a:off x="5605786" y="2032506"/>
              <a:ext cx="4947787" cy="3833286"/>
              <a:chOff x="5605786" y="2032506"/>
              <a:chExt cx="4947787" cy="383328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8E15C51-ED89-73EE-0A6D-C3442CE0CA6A}"/>
                  </a:ext>
                </a:extLst>
              </p:cNvPr>
              <p:cNvGrpSpPr/>
              <p:nvPr/>
            </p:nvGrpSpPr>
            <p:grpSpPr>
              <a:xfrm>
                <a:off x="6294203" y="5257809"/>
                <a:ext cx="4259370" cy="307777"/>
                <a:chOff x="6294203" y="5257809"/>
                <a:chExt cx="4259370" cy="307777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64197C9-3352-AF6B-E12E-925407C38DF8}"/>
                    </a:ext>
                  </a:extLst>
                </p:cNvPr>
                <p:cNvSpPr txBox="1"/>
                <p:nvPr/>
              </p:nvSpPr>
              <p:spPr>
                <a:xfrm>
                  <a:off x="6294203" y="5257809"/>
                  <a:ext cx="33054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-4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4C05D90-3E70-450A-86CB-FF312469CB98}"/>
                    </a:ext>
                  </a:extLst>
                </p:cNvPr>
                <p:cNvSpPr txBox="1"/>
                <p:nvPr/>
              </p:nvSpPr>
              <p:spPr>
                <a:xfrm>
                  <a:off x="6785307" y="5257809"/>
                  <a:ext cx="33054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-3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1D01CC6-AB92-0D89-5E6F-A9AF38FD2902}"/>
                    </a:ext>
                  </a:extLst>
                </p:cNvPr>
                <p:cNvSpPr txBox="1"/>
                <p:nvPr/>
              </p:nvSpPr>
              <p:spPr>
                <a:xfrm>
                  <a:off x="7276411" y="5257809"/>
                  <a:ext cx="33054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-2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07B38A5-4F67-AAFC-48B0-F53E0D6660EE}"/>
                    </a:ext>
                  </a:extLst>
                </p:cNvPr>
                <p:cNvSpPr txBox="1"/>
                <p:nvPr/>
              </p:nvSpPr>
              <p:spPr>
                <a:xfrm>
                  <a:off x="7767515" y="5257809"/>
                  <a:ext cx="33054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-1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3922BDE-3FE1-4D7C-96E1-1ADC0E176BEB}"/>
                    </a:ext>
                  </a:extLst>
                </p:cNvPr>
                <p:cNvSpPr txBox="1"/>
                <p:nvPr/>
              </p:nvSpPr>
              <p:spPr>
                <a:xfrm>
                  <a:off x="8274521" y="5257809"/>
                  <a:ext cx="33054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0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2D1F419-AD3D-8D91-3EFE-E8D778542979}"/>
                    </a:ext>
                  </a:extLst>
                </p:cNvPr>
                <p:cNvSpPr txBox="1"/>
                <p:nvPr/>
              </p:nvSpPr>
              <p:spPr>
                <a:xfrm>
                  <a:off x="8757674" y="5257809"/>
                  <a:ext cx="33054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1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86BF437-DBF8-6BCD-A255-C1B33421E88E}"/>
                    </a:ext>
                  </a:extLst>
                </p:cNvPr>
                <p:cNvSpPr txBox="1"/>
                <p:nvPr/>
              </p:nvSpPr>
              <p:spPr>
                <a:xfrm>
                  <a:off x="9248778" y="5257809"/>
                  <a:ext cx="33054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2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1FE6028-074A-87ED-A40A-224F42A68678}"/>
                    </a:ext>
                  </a:extLst>
                </p:cNvPr>
                <p:cNvSpPr txBox="1"/>
                <p:nvPr/>
              </p:nvSpPr>
              <p:spPr>
                <a:xfrm>
                  <a:off x="9731931" y="5257809"/>
                  <a:ext cx="33054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3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9E73A17-01B5-A28D-7BF9-EF565BD4FD60}"/>
                    </a:ext>
                  </a:extLst>
                </p:cNvPr>
                <p:cNvSpPr txBox="1"/>
                <p:nvPr/>
              </p:nvSpPr>
              <p:spPr>
                <a:xfrm>
                  <a:off x="10223033" y="5257809"/>
                  <a:ext cx="33054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4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443C5A9-D443-02B3-3142-91C086D28D12}"/>
                  </a:ext>
                </a:extLst>
              </p:cNvPr>
              <p:cNvGrpSpPr/>
              <p:nvPr/>
            </p:nvGrpSpPr>
            <p:grpSpPr>
              <a:xfrm>
                <a:off x="6016248" y="2032506"/>
                <a:ext cx="463715" cy="3393829"/>
                <a:chOff x="6016248" y="2032506"/>
                <a:chExt cx="463715" cy="3393829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BBF03EC-40FC-3C03-8132-91003FB5AF68}"/>
                    </a:ext>
                  </a:extLst>
                </p:cNvPr>
                <p:cNvSpPr txBox="1"/>
                <p:nvPr/>
              </p:nvSpPr>
              <p:spPr>
                <a:xfrm>
                  <a:off x="6016248" y="2032506"/>
                  <a:ext cx="463715" cy="2797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/>
                    <a:t>160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97A81DB-BC5B-3157-9915-0E1EE12EC796}"/>
                    </a:ext>
                  </a:extLst>
                </p:cNvPr>
                <p:cNvSpPr txBox="1"/>
                <p:nvPr/>
              </p:nvSpPr>
              <p:spPr>
                <a:xfrm>
                  <a:off x="6016248" y="2393780"/>
                  <a:ext cx="46371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/>
                    <a:t>140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A19874E-4673-5634-0215-563EF9E95DE4}"/>
                    </a:ext>
                  </a:extLst>
                </p:cNvPr>
                <p:cNvSpPr txBox="1"/>
                <p:nvPr/>
              </p:nvSpPr>
              <p:spPr>
                <a:xfrm>
                  <a:off x="6016248" y="2783034"/>
                  <a:ext cx="46371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/>
                    <a:t>120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DC900C6-CDD5-10E1-1254-1A62A9E6C5BA}"/>
                    </a:ext>
                  </a:extLst>
                </p:cNvPr>
                <p:cNvSpPr txBox="1"/>
                <p:nvPr/>
              </p:nvSpPr>
              <p:spPr>
                <a:xfrm>
                  <a:off x="6016248" y="3172288"/>
                  <a:ext cx="46371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/>
                    <a:t>100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85AA5CC-2FE3-B9D6-259E-D865359B1FA8}"/>
                    </a:ext>
                  </a:extLst>
                </p:cNvPr>
                <p:cNvSpPr txBox="1"/>
                <p:nvPr/>
              </p:nvSpPr>
              <p:spPr>
                <a:xfrm>
                  <a:off x="6016248" y="3561542"/>
                  <a:ext cx="46371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/>
                    <a:t>80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9B5B8A7-6627-0E41-B773-D7B9934B6905}"/>
                    </a:ext>
                  </a:extLst>
                </p:cNvPr>
                <p:cNvSpPr txBox="1"/>
                <p:nvPr/>
              </p:nvSpPr>
              <p:spPr>
                <a:xfrm>
                  <a:off x="6016248" y="3950796"/>
                  <a:ext cx="46371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/>
                    <a:t>60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BBC159-FA04-E995-0641-FE9F95FDAE85}"/>
                    </a:ext>
                  </a:extLst>
                </p:cNvPr>
                <p:cNvSpPr txBox="1"/>
                <p:nvPr/>
              </p:nvSpPr>
              <p:spPr>
                <a:xfrm>
                  <a:off x="6016248" y="4340050"/>
                  <a:ext cx="46371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/>
                    <a:t>40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A0FE655-F681-16A9-1BF3-492382875515}"/>
                    </a:ext>
                  </a:extLst>
                </p:cNvPr>
                <p:cNvSpPr txBox="1"/>
                <p:nvPr/>
              </p:nvSpPr>
              <p:spPr>
                <a:xfrm>
                  <a:off x="6016248" y="4729304"/>
                  <a:ext cx="46371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/>
                    <a:t>20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BDA8803-9BD3-D9C9-B16A-1D74741347A9}"/>
                    </a:ext>
                  </a:extLst>
                </p:cNvPr>
                <p:cNvSpPr txBox="1"/>
                <p:nvPr/>
              </p:nvSpPr>
              <p:spPr>
                <a:xfrm>
                  <a:off x="6016248" y="5118558"/>
                  <a:ext cx="46371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/>
                    <a:t>0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C59ED8DB-184A-772A-E56F-3B4A4DAC903F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727577" y="3526275"/>
                    <a:ext cx="2134728" cy="3783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𝐶𝑜𝑥</m:t>
                            </m:r>
                          </m:sub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a14:m>
                    <a:r>
                      <a:rPr lang="en-US" dirty="0"/>
                      <a:t> [kJ (mol C)</a:t>
                    </a:r>
                    <a:r>
                      <a:rPr lang="en-US" baseline="30000" dirty="0"/>
                      <a:t>-1</a:t>
                    </a:r>
                    <a:r>
                      <a:rPr lang="en-US" dirty="0"/>
                      <a:t>]</a:t>
                    </a: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C59ED8DB-184A-772A-E56F-3B4A4DAC90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727577" y="3526275"/>
                    <a:ext cx="2134728" cy="37830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226" r="-2580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EAC6E21-51A8-885A-043E-018C0065B488}"/>
                  </a:ext>
                </a:extLst>
              </p:cNvPr>
              <p:cNvSpPr txBox="1"/>
              <p:nvPr/>
            </p:nvSpPr>
            <p:spPr>
              <a:xfrm>
                <a:off x="8077380" y="5496460"/>
                <a:ext cx="7152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NOSC</a:t>
                </a:r>
              </a:p>
            </p:txBody>
          </p:sp>
        </p:grp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AD3FB471-5893-9FCC-820F-CA96444D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829432"/>
          </a:xfrm>
        </p:spPr>
        <p:txBody>
          <a:bodyPr/>
          <a:lstStyle/>
          <a:p>
            <a:r>
              <a:rPr lang="en-US" dirty="0">
                <a:latin typeface="+mn-lt"/>
              </a:rPr>
              <a:t>NOSC e Energia Livre de Gibbs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56F6F05E-B0E0-CF0F-F5C4-6D05192C2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4248A5D1-8234-475C-8F50-D6EE7B6D6251}" type="slidenum">
              <a:rPr lang="en-CA" smtClean="0"/>
              <a:pPr/>
              <a:t>25</a:t>
            </a:fld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8F9A3CA-4B31-7E24-0441-C8CF7C1C37AC}"/>
                  </a:ext>
                </a:extLst>
              </p:cNvPr>
              <p:cNvSpPr txBox="1"/>
              <p:nvPr/>
            </p:nvSpPr>
            <p:spPr>
              <a:xfrm>
                <a:off x="2030381" y="1329696"/>
                <a:ext cx="7822654" cy="378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𝐶𝑜𝑥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/>
                  <a:t>: </a:t>
                </a:r>
                <a:r>
                  <a:rPr lang="pt-BR" dirty="0"/>
                  <a:t>energia de Gibbs padrão da </a:t>
                </a:r>
                <a:r>
                  <a:rPr lang="pt-BR" dirty="0" err="1"/>
                  <a:t>semi-reação</a:t>
                </a:r>
                <a:r>
                  <a:rPr lang="pt-BR" dirty="0"/>
                  <a:t> de oxidação do carbono orgânico</a:t>
                </a:r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8F9A3CA-4B31-7E24-0441-C8CF7C1C3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381" y="1329696"/>
                <a:ext cx="7822654" cy="378309"/>
              </a:xfrm>
              <a:prstGeom prst="rect">
                <a:avLst/>
              </a:prstGeom>
              <a:blipFill>
                <a:blip r:embed="rId5"/>
                <a:stretch>
                  <a:fillRect t="-4839" r="-234" b="-2580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0CD9FCC2-0C84-3DD5-82AE-EF5384F27F21}"/>
              </a:ext>
            </a:extLst>
          </p:cNvPr>
          <p:cNvSpPr txBox="1"/>
          <p:nvPr/>
        </p:nvSpPr>
        <p:spPr>
          <a:xfrm>
            <a:off x="62817" y="5886172"/>
            <a:ext cx="11779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rgbClr val="1F1F1F"/>
                </a:solidFill>
              </a:rPr>
              <a:t>Fonte: </a:t>
            </a:r>
            <a:r>
              <a:rPr lang="en-CA" sz="1200" dirty="0" err="1">
                <a:solidFill>
                  <a:srgbClr val="1F1F1F"/>
                </a:solidFill>
              </a:rPr>
              <a:t>LaRowe</a:t>
            </a:r>
            <a:r>
              <a:rPr lang="en-CA" sz="1200" dirty="0">
                <a:solidFill>
                  <a:srgbClr val="1F1F1F"/>
                </a:solidFill>
              </a:rPr>
              <a:t> and Van </a:t>
            </a:r>
            <a:r>
              <a:rPr lang="en-CA" sz="1200" dirty="0" err="1">
                <a:solidFill>
                  <a:srgbClr val="1F1F1F"/>
                </a:solidFill>
              </a:rPr>
              <a:t>Cappellen</a:t>
            </a:r>
            <a:r>
              <a:rPr lang="en-CA" sz="1200" dirty="0">
                <a:solidFill>
                  <a:srgbClr val="1F1F1F"/>
                </a:solidFill>
              </a:rPr>
              <a:t> </a:t>
            </a:r>
            <a:r>
              <a:rPr lang="en-CA" sz="1200" b="0" i="0" u="none" strike="noStrike" dirty="0">
                <a:solidFill>
                  <a:srgbClr val="1F1F1F"/>
                </a:solidFill>
                <a:effectLst/>
              </a:rPr>
              <a:t>(2011). Degradation of natural </a:t>
            </a:r>
            <a:r>
              <a:rPr lang="en-CA" sz="1200" dirty="0">
                <a:solidFill>
                  <a:srgbClr val="333333"/>
                </a:solidFill>
              </a:rPr>
              <a:t>o</a:t>
            </a:r>
            <a:r>
              <a:rPr lang="en-CA" sz="1200" b="0" i="0" u="none" strike="noStrike" dirty="0">
                <a:solidFill>
                  <a:srgbClr val="333333"/>
                </a:solidFill>
                <a:effectLst/>
              </a:rPr>
              <a:t>rganic matter: A thermodynamic analysis. </a:t>
            </a:r>
            <a:r>
              <a:rPr lang="en-CA" sz="1200" i="1" dirty="0" err="1">
                <a:solidFill>
                  <a:srgbClr val="333333"/>
                </a:solidFill>
              </a:rPr>
              <a:t>Geochimica</a:t>
            </a:r>
            <a:r>
              <a:rPr lang="en-CA" sz="1200" i="1" dirty="0">
                <a:solidFill>
                  <a:srgbClr val="333333"/>
                </a:solidFill>
              </a:rPr>
              <a:t> et </a:t>
            </a:r>
            <a:r>
              <a:rPr lang="en-CA" sz="1200" i="1" dirty="0" err="1">
                <a:solidFill>
                  <a:srgbClr val="333333"/>
                </a:solidFill>
              </a:rPr>
              <a:t>Cosmochimica</a:t>
            </a:r>
            <a:r>
              <a:rPr lang="en-CA" sz="1200" i="1" dirty="0">
                <a:solidFill>
                  <a:srgbClr val="333333"/>
                </a:solidFill>
              </a:rPr>
              <a:t> Acta</a:t>
            </a:r>
            <a:r>
              <a:rPr lang="en-CA" sz="1200" dirty="0">
                <a:solidFill>
                  <a:srgbClr val="333333"/>
                </a:solidFill>
              </a:rPr>
              <a:t> </a:t>
            </a:r>
            <a:r>
              <a:rPr lang="en-CA" sz="1200" b="1" dirty="0">
                <a:solidFill>
                  <a:srgbClr val="333333"/>
                </a:solidFill>
              </a:rPr>
              <a:t>75</a:t>
            </a:r>
            <a:r>
              <a:rPr lang="en-CA" sz="1200" b="0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en-CA" sz="1200" dirty="0">
                <a:solidFill>
                  <a:srgbClr val="333333"/>
                </a:solidFill>
              </a:rPr>
              <a:t>2030</a:t>
            </a:r>
            <a:r>
              <a:rPr lang="en-CA" sz="1200" b="0" i="0" u="none" strike="noStrike" dirty="0">
                <a:solidFill>
                  <a:srgbClr val="333333"/>
                </a:solidFill>
                <a:effectLst/>
              </a:rPr>
              <a:t>–2042. </a:t>
            </a:r>
            <a:endParaRPr lang="en-CA" sz="1200" b="0" i="0" u="none" strike="noStrike" dirty="0">
              <a:solidFill>
                <a:srgbClr val="1F1F1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7633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33C9D-953D-0FF3-5995-2F01CBFC0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2E462-C955-3F82-81BA-9DC7373A2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16" y="358177"/>
            <a:ext cx="11570909" cy="829432"/>
          </a:xfrm>
        </p:spPr>
        <p:txBody>
          <a:bodyPr>
            <a:noAutofit/>
          </a:bodyPr>
          <a:lstStyle/>
          <a:p>
            <a:r>
              <a:rPr lang="pt-BR" sz="3600" dirty="0">
                <a:latin typeface="+mn-lt"/>
              </a:rPr>
              <a:t>Bioenergética: acoplamento dos fluxos de carbono e de energia</a:t>
            </a:r>
            <a:endParaRPr lang="en-US" sz="36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1BB61-D67F-F973-4B96-FB6C02E8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26</a:t>
            </a:fld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3335D3-EAF5-2D50-67D2-05D137AC58C2}"/>
              </a:ext>
            </a:extLst>
          </p:cNvPr>
          <p:cNvSpPr/>
          <p:nvPr/>
        </p:nvSpPr>
        <p:spPr>
          <a:xfrm>
            <a:off x="5004127" y="5617931"/>
            <a:ext cx="5832000" cy="1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iagram of energy efficiency&#10;&#10;Description automatically generated">
            <a:extLst>
              <a:ext uri="{FF2B5EF4-FFF2-40B4-BE49-F238E27FC236}">
                <a16:creationId xmlns:a16="http://schemas.microsoft.com/office/drawing/2014/main" id="{05C34879-9C97-D140-1B8B-77169BC0D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13" y="1456340"/>
            <a:ext cx="8824974" cy="43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3E54B7-C728-FA7A-7293-C4471C3B93DE}"/>
              </a:ext>
            </a:extLst>
          </p:cNvPr>
          <p:cNvSpPr txBox="1"/>
          <p:nvPr/>
        </p:nvSpPr>
        <p:spPr>
          <a:xfrm>
            <a:off x="2062814" y="5931349"/>
            <a:ext cx="8127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0" i="0" u="none" strike="noStrike" dirty="0">
                <a:solidFill>
                  <a:srgbClr val="1F1F1F"/>
                </a:solidFill>
                <a:effectLst/>
              </a:rPr>
              <a:t>Fonte: Calabrese </a:t>
            </a:r>
            <a:r>
              <a:rPr lang="en-CA" sz="1400" b="0" i="1" u="none" strike="noStrike" dirty="0">
                <a:solidFill>
                  <a:srgbClr val="1F1F1F"/>
                </a:solidFill>
                <a:effectLst/>
              </a:rPr>
              <a:t>et al</a:t>
            </a:r>
            <a:r>
              <a:rPr lang="en-CA" sz="1400" b="0" i="0" u="none" strike="noStrike" dirty="0">
                <a:solidFill>
                  <a:srgbClr val="1F1F1F"/>
                </a:solidFill>
                <a:effectLst/>
              </a:rPr>
              <a:t>. (2021). Energetic scaling in microbial growth. </a:t>
            </a:r>
            <a:r>
              <a:rPr lang="en-CA" sz="1400" i="1" dirty="0">
                <a:solidFill>
                  <a:srgbClr val="1F1F1F"/>
                </a:solidFill>
              </a:rPr>
              <a:t>PNAS</a:t>
            </a:r>
            <a:r>
              <a:rPr lang="en-CA" sz="1400" b="0" i="1" u="none" strike="noStrike" dirty="0">
                <a:solidFill>
                  <a:srgbClr val="1F1F1F"/>
                </a:solidFill>
                <a:effectLst/>
              </a:rPr>
              <a:t> </a:t>
            </a:r>
            <a:r>
              <a:rPr lang="en-CA" sz="1400" b="1" i="0" u="none" strike="noStrike" dirty="0">
                <a:solidFill>
                  <a:srgbClr val="1F1F1F"/>
                </a:solidFill>
                <a:effectLst/>
              </a:rPr>
              <a:t>118</a:t>
            </a:r>
            <a:r>
              <a:rPr lang="en-CA" sz="1400" b="0" i="0" u="none" strike="noStrike" dirty="0">
                <a:solidFill>
                  <a:srgbClr val="1F1F1F"/>
                </a:solidFill>
                <a:effectLst/>
              </a:rPr>
              <a:t>, e2107668118.</a:t>
            </a:r>
          </a:p>
        </p:txBody>
      </p:sp>
    </p:spTree>
    <p:extLst>
      <p:ext uri="{BB962C8B-B14F-4D97-AF65-F5344CB8AC3E}">
        <p14:creationId xmlns:p14="http://schemas.microsoft.com/office/powerpoint/2010/main" val="1360240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9B64C-FE3E-1EDE-A5CA-41582ED30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9D95A-EE98-5FB7-D586-84EBC1AF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+mn-lt"/>
              </a:rPr>
              <a:t>Incubações</a:t>
            </a:r>
            <a:r>
              <a:rPr lang="en-US" dirty="0">
                <a:latin typeface="+mn-lt"/>
              </a:rPr>
              <a:t> solo-</a:t>
            </a:r>
            <a:r>
              <a:rPr lang="en-US" dirty="0" err="1">
                <a:latin typeface="+mn-lt"/>
              </a:rPr>
              <a:t>água</a:t>
            </a:r>
            <a:r>
              <a:rPr lang="en-US" dirty="0">
                <a:latin typeface="+mn-lt"/>
              </a:rPr>
              <a:t>: </a:t>
            </a:r>
            <a:r>
              <a:rPr lang="en-US" dirty="0" err="1">
                <a:latin typeface="+mn-lt"/>
              </a:rPr>
              <a:t>Fluxos</a:t>
            </a:r>
            <a:r>
              <a:rPr lang="en-US" dirty="0">
                <a:latin typeface="+mn-lt"/>
              </a:rPr>
              <a:t> de CO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e CH</a:t>
            </a:r>
            <a:r>
              <a:rPr lang="en-US" baseline="-25000" dirty="0">
                <a:latin typeface="+mn-lt"/>
              </a:rPr>
              <a:t>4</a:t>
            </a:r>
            <a:r>
              <a:rPr lang="en-US" dirty="0">
                <a:latin typeface="+mn-lt"/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2CCDD-67B1-6237-FEDD-7863121F3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27</a:t>
            </a:fld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E1EA2-0A31-76CE-7283-4ECD85FA9E85}"/>
              </a:ext>
            </a:extLst>
          </p:cNvPr>
          <p:cNvSpPr txBox="1"/>
          <p:nvPr/>
        </p:nvSpPr>
        <p:spPr>
          <a:xfrm>
            <a:off x="1097281" y="5677999"/>
            <a:ext cx="1031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1F1F1F"/>
                </a:solidFill>
                <a:latin typeface="+mj-lt"/>
              </a:rPr>
              <a:t>Fonte: Li </a:t>
            </a:r>
            <a:r>
              <a:rPr lang="en-CA" sz="1400" i="1" dirty="0">
                <a:solidFill>
                  <a:srgbClr val="1F1F1F"/>
                </a:solidFill>
                <a:latin typeface="+mj-lt"/>
              </a:rPr>
              <a:t>et al</a:t>
            </a:r>
            <a:r>
              <a:rPr lang="en-CA" sz="1400" dirty="0">
                <a:solidFill>
                  <a:srgbClr val="1F1F1F"/>
                </a:solidFill>
                <a:latin typeface="+mj-lt"/>
              </a:rPr>
              <a:t>. (2024). </a:t>
            </a:r>
            <a:r>
              <a:rPr lang="en-CA" sz="1400" b="0" i="0" u="none" strike="noStrike" dirty="0" err="1">
                <a:effectLst/>
                <a:latin typeface="+mj-lt"/>
              </a:rPr>
              <a:t>Mollisol</a:t>
            </a:r>
            <a:r>
              <a:rPr lang="en-CA" sz="1400" b="0" i="0" u="none" strike="noStrike" dirty="0">
                <a:effectLst/>
                <a:latin typeface="+mj-lt"/>
              </a:rPr>
              <a:t> erosion-driven </a:t>
            </a:r>
            <a:r>
              <a:rPr lang="en-CA" sz="1400" dirty="0">
                <a:latin typeface="+mj-lt"/>
              </a:rPr>
              <a:t>e</a:t>
            </a:r>
            <a:r>
              <a:rPr lang="en-CA" sz="1400" b="0" i="0" u="none" strike="noStrike" dirty="0">
                <a:effectLst/>
                <a:latin typeface="+mj-lt"/>
              </a:rPr>
              <a:t>fflux of energetic </a:t>
            </a:r>
            <a:r>
              <a:rPr lang="en-CA" sz="1400" dirty="0">
                <a:latin typeface="+mj-lt"/>
              </a:rPr>
              <a:t>o</a:t>
            </a:r>
            <a:r>
              <a:rPr lang="en-CA" sz="1400" b="0" i="0" u="none" strike="noStrike" dirty="0">
                <a:effectLst/>
                <a:latin typeface="+mj-lt"/>
              </a:rPr>
              <a:t>rganic </a:t>
            </a:r>
            <a:r>
              <a:rPr lang="en-CA" sz="1400" dirty="0">
                <a:latin typeface="+mj-lt"/>
              </a:rPr>
              <a:t>c</a:t>
            </a:r>
            <a:r>
              <a:rPr lang="en-CA" sz="1400" b="0" i="0" u="none" strike="noStrike" dirty="0">
                <a:effectLst/>
                <a:latin typeface="+mj-lt"/>
              </a:rPr>
              <a:t>arbon and </a:t>
            </a:r>
            <a:r>
              <a:rPr lang="en-CA" sz="1400" dirty="0">
                <a:latin typeface="+mj-lt"/>
              </a:rPr>
              <a:t>m</a:t>
            </a:r>
            <a:r>
              <a:rPr lang="en-CA" sz="1400" b="0" i="0" u="none" strike="noStrike" dirty="0">
                <a:effectLst/>
                <a:latin typeface="+mj-lt"/>
              </a:rPr>
              <a:t>icroflora Increases greenhouse </a:t>
            </a:r>
            <a:r>
              <a:rPr lang="en-CA" sz="1400" dirty="0">
                <a:latin typeface="+mj-lt"/>
              </a:rPr>
              <a:t>g</a:t>
            </a:r>
            <a:r>
              <a:rPr lang="en-CA" sz="1400" b="0" i="0" u="none" strike="noStrike" dirty="0">
                <a:effectLst/>
                <a:latin typeface="+mj-lt"/>
              </a:rPr>
              <a:t>as </a:t>
            </a:r>
            <a:r>
              <a:rPr lang="en-CA" sz="1400" dirty="0">
                <a:latin typeface="+mj-lt"/>
              </a:rPr>
              <a:t>e</a:t>
            </a:r>
            <a:r>
              <a:rPr lang="en-CA" sz="1400" b="0" i="0" u="none" strike="noStrike" dirty="0">
                <a:effectLst/>
                <a:latin typeface="+mj-lt"/>
              </a:rPr>
              <a:t>missions from cold-region </a:t>
            </a:r>
            <a:r>
              <a:rPr lang="en-CA" sz="1400" dirty="0">
                <a:latin typeface="+mj-lt"/>
              </a:rPr>
              <a:t>r</a:t>
            </a:r>
            <a:r>
              <a:rPr lang="en-CA" sz="1400" b="0" i="0" u="none" strike="noStrike" dirty="0">
                <a:effectLst/>
                <a:latin typeface="+mj-lt"/>
              </a:rPr>
              <a:t>ivers</a:t>
            </a:r>
            <a:r>
              <a:rPr lang="en-CA" sz="1400" b="0" i="0" u="none" strike="noStrike" dirty="0">
                <a:solidFill>
                  <a:srgbClr val="333333"/>
                </a:solidFill>
                <a:effectLst/>
                <a:latin typeface="+mj-lt"/>
              </a:rPr>
              <a:t>. </a:t>
            </a:r>
            <a:r>
              <a:rPr lang="en-CA" sz="1400" i="1" dirty="0">
                <a:solidFill>
                  <a:srgbClr val="333333"/>
                </a:solidFill>
                <a:latin typeface="+mj-lt"/>
              </a:rPr>
              <a:t>Environmental Science &amp; Technology </a:t>
            </a:r>
            <a:r>
              <a:rPr lang="en-CA" sz="1400" b="1" dirty="0">
                <a:solidFill>
                  <a:srgbClr val="333333"/>
                </a:solidFill>
                <a:latin typeface="+mj-lt"/>
              </a:rPr>
              <a:t>58</a:t>
            </a:r>
            <a:r>
              <a:rPr lang="en-CA" sz="1400" b="0" i="0" u="none" strike="noStrike" dirty="0">
                <a:solidFill>
                  <a:srgbClr val="333333"/>
                </a:solidFill>
                <a:effectLst/>
                <a:latin typeface="+mj-lt"/>
              </a:rPr>
              <a:t>, 10298–10308. </a:t>
            </a:r>
            <a:endParaRPr lang="en-CA" sz="1400" b="0" i="0" u="none" strike="noStrike" dirty="0">
              <a:solidFill>
                <a:srgbClr val="1F1F1F"/>
              </a:solidFill>
              <a:effectLst/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C86691-833C-D65C-C087-DCB52242CE32}"/>
                  </a:ext>
                </a:extLst>
              </p:cNvPr>
              <p:cNvSpPr txBox="1"/>
              <p:nvPr/>
            </p:nvSpPr>
            <p:spPr>
              <a:xfrm>
                <a:off x="2340869" y="1341164"/>
                <a:ext cx="7711983" cy="469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∆∆</m:t>
                    </m:r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CA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𝐶𝑜𝑥</m:t>
                        </m:r>
                      </m:sub>
                    </m:sSub>
                  </m:oMath>
                </a14:m>
                <a:r>
                  <a:rPr lang="en-US" sz="2200" dirty="0"/>
                  <a:t>: v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aria</m:t>
                    </m:r>
                    <m:r>
                      <a:rPr lang="pt-BR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çã</m:t>
                    </m:r>
                    <m:r>
                      <m:rPr>
                        <m:sty m:val="p"/>
                      </m:rPr>
                      <a:rPr lang="pt-BR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</m:t>
                    </m:r>
                    <m:r>
                      <a:rPr lang="pt-BR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de</m:t>
                    </m:r>
                    <m:r>
                      <a:rPr lang="pt-BR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𝐶𝑜𝑥</m:t>
                        </m:r>
                      </m:sub>
                      <m:sup/>
                    </m:sSubSup>
                  </m:oMath>
                </a14:m>
                <a:r>
                  <a:rPr lang="en-US" sz="2200" dirty="0"/>
                  <a:t> entre o </a:t>
                </a:r>
                <a:r>
                  <a:rPr lang="en-US" sz="2200" dirty="0" err="1"/>
                  <a:t>início</a:t>
                </a:r>
                <a:r>
                  <a:rPr lang="en-US" sz="2200" dirty="0"/>
                  <a:t> e o final das </a:t>
                </a:r>
                <a:r>
                  <a:rPr lang="en-US" sz="2200" dirty="0" err="1"/>
                  <a:t>incubações</a:t>
                </a:r>
                <a:endParaRPr lang="en-US" sz="2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C86691-833C-D65C-C087-DCB52242C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869" y="1341164"/>
                <a:ext cx="7711983" cy="469744"/>
              </a:xfrm>
              <a:prstGeom prst="rect">
                <a:avLst/>
              </a:prstGeom>
              <a:blipFill>
                <a:blip r:embed="rId3"/>
                <a:stretch>
                  <a:fillRect l="-79" t="-1299" r="-79" b="-2597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16">
            <a:extLst>
              <a:ext uri="{FF2B5EF4-FFF2-40B4-BE49-F238E27FC236}">
                <a16:creationId xmlns:a16="http://schemas.microsoft.com/office/drawing/2014/main" id="{90B31FB3-25B2-2ED1-2107-503458378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88" y="2036035"/>
            <a:ext cx="5075213" cy="323499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0BA6E5D-1CCB-39BE-F12D-9FE5BF8003AE}"/>
              </a:ext>
            </a:extLst>
          </p:cNvPr>
          <p:cNvGrpSpPr/>
          <p:nvPr/>
        </p:nvGrpSpPr>
        <p:grpSpPr>
          <a:xfrm>
            <a:off x="6807878" y="2433545"/>
            <a:ext cx="3338616" cy="2621818"/>
            <a:chOff x="7417476" y="2248879"/>
            <a:chExt cx="3338616" cy="26218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ABED85-B806-9388-1949-598F897DF4A7}"/>
                </a:ext>
              </a:extLst>
            </p:cNvPr>
            <p:cNvSpPr txBox="1"/>
            <p:nvPr/>
          </p:nvSpPr>
          <p:spPr>
            <a:xfrm>
              <a:off x="8101263" y="2248879"/>
              <a:ext cx="2654829" cy="2513509"/>
            </a:xfrm>
            <a:prstGeom prst="rect">
              <a:avLst/>
            </a:prstGeom>
            <a:solidFill>
              <a:schemeClr val="accent3">
                <a:alpha val="5000"/>
              </a:schemeClr>
            </a:solidFill>
            <a:ln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dirty="0"/>
                <a:t>unsaturated hydrocarbons</a:t>
              </a:r>
            </a:p>
            <a:p>
              <a:r>
                <a:rPr lang="en-US" dirty="0"/>
                <a:t>proteins</a:t>
              </a:r>
            </a:p>
            <a:p>
              <a:r>
                <a:rPr lang="en-US" dirty="0"/>
                <a:t>lipids</a:t>
              </a:r>
            </a:p>
            <a:p>
              <a:r>
                <a:rPr lang="en-US" dirty="0" err="1"/>
                <a:t>aminosugars</a:t>
              </a:r>
              <a:endParaRPr lang="en-US" dirty="0"/>
            </a:p>
            <a:p>
              <a:r>
                <a:rPr lang="en-US" dirty="0"/>
                <a:t>condensed aromatics</a:t>
              </a:r>
            </a:p>
            <a:p>
              <a:pPr>
                <a:spcAft>
                  <a:spcPts val="800"/>
                </a:spcAft>
              </a:pPr>
              <a:r>
                <a:rPr lang="en-US" dirty="0"/>
                <a:t>lignin</a:t>
              </a:r>
            </a:p>
            <a:p>
              <a:r>
                <a:rPr lang="en-US" dirty="0"/>
                <a:t>carbohydrates</a:t>
              </a:r>
            </a:p>
            <a:p>
              <a:pPr>
                <a:spcAft>
                  <a:spcPts val="600"/>
                </a:spcAft>
              </a:pPr>
              <a:r>
                <a:rPr lang="en-US" dirty="0"/>
                <a:t>tannins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3BF26C3-D2CD-9AC5-8A03-A68BF2D69607}"/>
                    </a:ext>
                  </a:extLst>
                </p:cNvPr>
                <p:cNvSpPr txBox="1"/>
                <p:nvPr/>
              </p:nvSpPr>
              <p:spPr>
                <a:xfrm rot="16200000">
                  <a:off x="6345387" y="3429276"/>
                  <a:ext cx="251351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dirty="0" err="1">
                      <a:ea typeface="Cambria Math" panose="02040503050406030204" pitchFamily="18" charset="0"/>
                    </a:rPr>
                    <a:t>Decréscimo</a:t>
                  </a:r>
                  <a:r>
                    <a:rPr lang="en-US" dirty="0">
                      <a:ea typeface="Cambria Math" panose="02040503050406030204" pitchFamily="18" charset="0"/>
                    </a:rPr>
                    <a:t> de 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∆∆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𝐶𝑜𝑥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3BF26C3-D2CD-9AC5-8A03-A68BF2D696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345387" y="3429276"/>
                  <a:ext cx="251351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0000" r="-2666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1012F1E-5938-EF46-D51C-C33835F85C48}"/>
                </a:ext>
              </a:extLst>
            </p:cNvPr>
            <p:cNvCxnSpPr>
              <a:cxnSpLocks/>
            </p:cNvCxnSpPr>
            <p:nvPr/>
          </p:nvCxnSpPr>
          <p:spPr>
            <a:xfrm>
              <a:off x="7876674" y="2406316"/>
              <a:ext cx="0" cy="221381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505644-3CF8-5764-BB78-BA71D6B761A4}"/>
              </a:ext>
            </a:extLst>
          </p:cNvPr>
          <p:cNvGrpSpPr/>
          <p:nvPr/>
        </p:nvGrpSpPr>
        <p:grpSpPr>
          <a:xfrm>
            <a:off x="10306444" y="2315383"/>
            <a:ext cx="886850" cy="2675012"/>
            <a:chOff x="10699270" y="2496443"/>
            <a:chExt cx="718687" cy="219796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2E4A88-F3ED-8EFF-B6D1-5914C1AE5254}"/>
                </a:ext>
              </a:extLst>
            </p:cNvPr>
            <p:cNvSpPr txBox="1"/>
            <p:nvPr/>
          </p:nvSpPr>
          <p:spPr>
            <a:xfrm>
              <a:off x="10699270" y="2496443"/>
              <a:ext cx="718684" cy="531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mais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 err="1"/>
                <a:t>energia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747CEE-F65D-78A2-A072-CC449C7AD25B}"/>
                </a:ext>
              </a:extLst>
            </p:cNvPr>
            <p:cNvSpPr txBox="1"/>
            <p:nvPr/>
          </p:nvSpPr>
          <p:spPr>
            <a:xfrm>
              <a:off x="10699273" y="4163339"/>
              <a:ext cx="718684" cy="531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menos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 err="1"/>
                <a:t>energia</a:t>
              </a:r>
              <a:endParaRPr lang="en-US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68765C6-1E6D-3B81-B02D-C86F33F34B1B}"/>
                </a:ext>
              </a:extLst>
            </p:cNvPr>
            <p:cNvCxnSpPr>
              <a:cxnSpLocks/>
            </p:cNvCxnSpPr>
            <p:nvPr/>
          </p:nvCxnSpPr>
          <p:spPr>
            <a:xfrm>
              <a:off x="11058614" y="3090049"/>
              <a:ext cx="0" cy="1094457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28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DFEAE-B5A7-D56A-0011-10CF6EE7C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476CE-B67E-5165-3FCA-7268CB3AF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+mn-lt"/>
              </a:rPr>
              <a:t>Contaminação</a:t>
            </a:r>
            <a:r>
              <a:rPr lang="en-US" dirty="0">
                <a:latin typeface="+mn-lt"/>
              </a:rPr>
              <a:t> de </a:t>
            </a:r>
            <a:r>
              <a:rPr lang="en-US" dirty="0" err="1">
                <a:latin typeface="+mn-lt"/>
              </a:rPr>
              <a:t>aquíferos</a:t>
            </a:r>
            <a:r>
              <a:rPr lang="en-US" dirty="0">
                <a:latin typeface="+mn-lt"/>
              </a:rPr>
              <a:t> por </a:t>
            </a:r>
            <a:r>
              <a:rPr lang="en-US" dirty="0" err="1">
                <a:latin typeface="+mn-lt"/>
              </a:rPr>
              <a:t>arsênio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51EF3-547A-B63A-8FEA-9D98DB1B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28</a:t>
            </a:fld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2710A5-F38E-034C-0E30-393C2C458E71}"/>
              </a:ext>
            </a:extLst>
          </p:cNvPr>
          <p:cNvSpPr txBox="1"/>
          <p:nvPr/>
        </p:nvSpPr>
        <p:spPr>
          <a:xfrm>
            <a:off x="1665006" y="5677999"/>
            <a:ext cx="886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1F1F1F"/>
                </a:solidFill>
              </a:rPr>
              <a:t>Fonte: Pi </a:t>
            </a:r>
            <a:r>
              <a:rPr lang="en-CA" sz="1400" i="1" dirty="0">
                <a:solidFill>
                  <a:srgbClr val="1F1F1F"/>
                </a:solidFill>
              </a:rPr>
              <a:t>et al</a:t>
            </a:r>
            <a:r>
              <a:rPr lang="en-CA" sz="1400" dirty="0">
                <a:solidFill>
                  <a:srgbClr val="1F1F1F"/>
                </a:solidFill>
              </a:rPr>
              <a:t>. (2024). </a:t>
            </a:r>
            <a:r>
              <a:rPr lang="en-CA" sz="1400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Arsenic redox disequilibrium in geogenic contaminated groundwater: Bioenergetic insights from organic molecular characterization and gene-informed modeling</a:t>
            </a:r>
            <a:r>
              <a:rPr lang="en-CA" sz="1400" b="0" i="0" u="none" strike="noStrike" dirty="0">
                <a:solidFill>
                  <a:srgbClr val="333333"/>
                </a:solidFill>
                <a:effectLst/>
              </a:rPr>
              <a:t>. </a:t>
            </a:r>
            <a:r>
              <a:rPr lang="en-CA" sz="1400" i="1" dirty="0">
                <a:solidFill>
                  <a:srgbClr val="333333"/>
                </a:solidFill>
              </a:rPr>
              <a:t>Water Research </a:t>
            </a:r>
            <a:r>
              <a:rPr lang="en-CA" sz="1400" b="1" dirty="0">
                <a:solidFill>
                  <a:srgbClr val="333333"/>
                </a:solidFill>
              </a:rPr>
              <a:t>267</a:t>
            </a:r>
            <a:r>
              <a:rPr lang="en-CA" sz="1400" b="0" i="0" u="none" strike="noStrike" dirty="0">
                <a:solidFill>
                  <a:srgbClr val="333333"/>
                </a:solidFill>
                <a:effectLst/>
              </a:rPr>
              <a:t>, 122459. </a:t>
            </a:r>
            <a:endParaRPr lang="en-CA" sz="1400" b="0" i="0" u="none" strike="noStrike" dirty="0">
              <a:solidFill>
                <a:srgbClr val="1F1F1F"/>
              </a:solidFill>
              <a:effectLst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AC16CC-A61D-E662-079A-8DEC27BE8337}"/>
              </a:ext>
            </a:extLst>
          </p:cNvPr>
          <p:cNvGrpSpPr/>
          <p:nvPr/>
        </p:nvGrpSpPr>
        <p:grpSpPr>
          <a:xfrm>
            <a:off x="928561" y="1666266"/>
            <a:ext cx="4568879" cy="3265791"/>
            <a:chOff x="1150478" y="1391227"/>
            <a:chExt cx="4568879" cy="3265791"/>
          </a:xfrm>
        </p:grpSpPr>
        <p:pic>
          <p:nvPicPr>
            <p:cNvPr id="6" name="Picture 5" descr="A map of the area&#10;&#10;Description automatically generated">
              <a:extLst>
                <a:ext uri="{FF2B5EF4-FFF2-40B4-BE49-F238E27FC236}">
                  <a16:creationId xmlns:a16="http://schemas.microsoft.com/office/drawing/2014/main" id="{C753A8BB-9148-8080-EE1A-5EC9AD52B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5006" y="2137018"/>
              <a:ext cx="3539824" cy="25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3873F0-1069-03E9-031F-3DF588D461C5}"/>
                </a:ext>
              </a:extLst>
            </p:cNvPr>
            <p:cNvSpPr txBox="1"/>
            <p:nvPr/>
          </p:nvSpPr>
          <p:spPr>
            <a:xfrm>
              <a:off x="1150478" y="1391227"/>
              <a:ext cx="45688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b="0" i="0" u="none" strike="noStrike" dirty="0" err="1">
                  <a:solidFill>
                    <a:srgbClr val="1F1F1F"/>
                  </a:solidFill>
                  <a:effectLst/>
                  <a:latin typeface="ElsevierGulliver"/>
                </a:rPr>
                <a:t>Bacia</a:t>
              </a:r>
              <a:r>
                <a:rPr lang="en-CA" b="0" i="0" u="none" strike="noStrike" dirty="0">
                  <a:solidFill>
                    <a:srgbClr val="1F1F1F"/>
                  </a:solidFill>
                  <a:effectLst/>
                  <a:latin typeface="ElsevierGulliver"/>
                </a:rPr>
                <a:t> de Datong (NE da China)</a:t>
              </a:r>
            </a:p>
            <a:p>
              <a:pPr algn="ctr"/>
              <a:r>
                <a:rPr lang="en-CA" dirty="0">
                  <a:solidFill>
                    <a:srgbClr val="1F1F1F"/>
                  </a:solidFill>
                  <a:latin typeface="ElsevierGulliver"/>
                </a:rPr>
                <a:t>Alto </a:t>
              </a:r>
              <a:r>
                <a:rPr lang="en-CA" dirty="0" err="1">
                  <a:solidFill>
                    <a:srgbClr val="1F1F1F"/>
                  </a:solidFill>
                  <a:latin typeface="ElsevierGulliver"/>
                </a:rPr>
                <a:t>conteúdo</a:t>
              </a:r>
              <a:r>
                <a:rPr lang="en-CA" dirty="0">
                  <a:solidFill>
                    <a:srgbClr val="1F1F1F"/>
                  </a:solidFill>
                  <a:latin typeface="ElsevierGulliver"/>
                </a:rPr>
                <a:t> de As </a:t>
              </a:r>
              <a:r>
                <a:rPr lang="en-CA" dirty="0" err="1">
                  <a:solidFill>
                    <a:srgbClr val="1F1F1F"/>
                  </a:solidFill>
                  <a:latin typeface="ElsevierGulliver"/>
                </a:rPr>
                <a:t>nas</a:t>
              </a:r>
              <a:r>
                <a:rPr lang="en-CA" dirty="0">
                  <a:solidFill>
                    <a:srgbClr val="1F1F1F"/>
                  </a:solidFill>
                  <a:latin typeface="ElsevierGulliver"/>
                </a:rPr>
                <a:t> </a:t>
              </a:r>
              <a:r>
                <a:rPr lang="en-CA" dirty="0" err="1">
                  <a:solidFill>
                    <a:srgbClr val="1F1F1F"/>
                  </a:solidFill>
                  <a:latin typeface="ElsevierGulliver"/>
                </a:rPr>
                <a:t>águas</a:t>
              </a:r>
              <a:r>
                <a:rPr lang="en-CA" dirty="0">
                  <a:solidFill>
                    <a:srgbClr val="1F1F1F"/>
                  </a:solidFill>
                  <a:latin typeface="ElsevierGulliver"/>
                </a:rPr>
                <a:t> </a:t>
              </a:r>
              <a:r>
                <a:rPr lang="en-CA" dirty="0" err="1">
                  <a:solidFill>
                    <a:srgbClr val="1F1F1F"/>
                  </a:solidFill>
                  <a:latin typeface="ElsevierGulliver"/>
                </a:rPr>
                <a:t>subterrâneas</a:t>
              </a:r>
              <a:r>
                <a:rPr lang="en-CA" dirty="0">
                  <a:solidFill>
                    <a:srgbClr val="1F1F1F"/>
                  </a:solidFill>
                  <a:latin typeface="ElsevierGulliver"/>
                </a:rPr>
                <a:t> 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C37E196-0478-D4C1-4251-417A96A28A19}"/>
              </a:ext>
            </a:extLst>
          </p:cNvPr>
          <p:cNvSpPr txBox="1"/>
          <p:nvPr/>
        </p:nvSpPr>
        <p:spPr>
          <a:xfrm>
            <a:off x="5429349" y="1466367"/>
            <a:ext cx="6540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1F1F1F"/>
                </a:solidFill>
              </a:rPr>
              <a:t>Bacia </a:t>
            </a:r>
            <a:r>
              <a:rPr lang="en-CA" dirty="0" err="1">
                <a:solidFill>
                  <a:srgbClr val="1F1F1F"/>
                </a:solidFill>
              </a:rPr>
              <a:t>aluvial-lacustre</a:t>
            </a:r>
            <a:endParaRPr lang="en-CA" b="0" i="0" u="none" strike="noStrike" dirty="0">
              <a:solidFill>
                <a:srgbClr val="1F1F1F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>
                <a:solidFill>
                  <a:srgbClr val="1F1F1F"/>
                </a:solidFill>
              </a:rPr>
              <a:t>Concentração</a:t>
            </a:r>
            <a:r>
              <a:rPr lang="en-CA" dirty="0">
                <a:solidFill>
                  <a:srgbClr val="1F1F1F"/>
                </a:solidFill>
              </a:rPr>
              <a:t> de </a:t>
            </a:r>
            <a:r>
              <a:rPr lang="en-CA" dirty="0" err="1">
                <a:solidFill>
                  <a:srgbClr val="1F1F1F"/>
                </a:solidFill>
              </a:rPr>
              <a:t>arsênio</a:t>
            </a:r>
            <a:r>
              <a:rPr lang="en-CA" dirty="0">
                <a:solidFill>
                  <a:srgbClr val="1F1F1F"/>
                </a:solidFill>
              </a:rPr>
              <a:t> </a:t>
            </a:r>
            <a:r>
              <a:rPr lang="en-CA" dirty="0" err="1">
                <a:solidFill>
                  <a:srgbClr val="1F1F1F"/>
                </a:solidFill>
              </a:rPr>
              <a:t>dissolvido</a:t>
            </a:r>
            <a:r>
              <a:rPr lang="en-CA" dirty="0">
                <a:solidFill>
                  <a:srgbClr val="1F1F1F"/>
                </a:solidFill>
              </a:rPr>
              <a:t> (As): </a:t>
            </a:r>
            <a:r>
              <a:rPr lang="el-GR" b="0" i="0" u="none" strike="noStrike" dirty="0">
                <a:solidFill>
                  <a:srgbClr val="1F1F1F"/>
                </a:solidFill>
                <a:effectLst/>
              </a:rPr>
              <a:t>&lt;1 μ</a:t>
            </a:r>
            <a:r>
              <a:rPr lang="en-CA" b="0" i="0" u="none" strike="noStrike" dirty="0">
                <a:solidFill>
                  <a:srgbClr val="1F1F1F"/>
                </a:solidFill>
                <a:effectLst/>
              </a:rPr>
              <a:t>g L</a:t>
            </a:r>
            <a:r>
              <a:rPr lang="en-CA" b="0" i="0" u="none" strike="noStrike" baseline="30000" dirty="0">
                <a:solidFill>
                  <a:srgbClr val="1F1F1F"/>
                </a:solidFill>
                <a:effectLst/>
              </a:rPr>
              <a:t>-1</a:t>
            </a:r>
            <a:r>
              <a:rPr lang="en-CA" b="0" i="0" u="none" strike="noStrike" dirty="0">
                <a:solidFill>
                  <a:srgbClr val="1F1F1F"/>
                </a:solidFill>
                <a:effectLst/>
              </a:rPr>
              <a:t> a &gt; 2500 </a:t>
            </a:r>
            <a:r>
              <a:rPr lang="el-GR" b="0" i="0" u="none" strike="noStrike" dirty="0">
                <a:solidFill>
                  <a:srgbClr val="1F1F1F"/>
                </a:solidFill>
                <a:effectLst/>
              </a:rPr>
              <a:t>μ</a:t>
            </a:r>
            <a:r>
              <a:rPr lang="en-CA" b="0" i="0" u="none" strike="noStrike" dirty="0">
                <a:solidFill>
                  <a:srgbClr val="1F1F1F"/>
                </a:solidFill>
                <a:effectLst/>
              </a:rPr>
              <a:t>g L</a:t>
            </a:r>
            <a:r>
              <a:rPr lang="en-CA" b="0" i="0" u="none" strike="noStrike" baseline="30000" dirty="0">
                <a:solidFill>
                  <a:srgbClr val="1F1F1F"/>
                </a:solidFill>
                <a:effectLst/>
              </a:rPr>
              <a:t>-1</a:t>
            </a:r>
            <a:endParaRPr lang="en-CA" sz="1600" b="0" i="0" u="none" strike="noStrike" dirty="0">
              <a:solidFill>
                <a:srgbClr val="1F1F1F"/>
              </a:solidFill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AB5446-9967-184E-569C-7F3CABBEBAD8}"/>
              </a:ext>
            </a:extLst>
          </p:cNvPr>
          <p:cNvSpPr txBox="1"/>
          <p:nvPr/>
        </p:nvSpPr>
        <p:spPr>
          <a:xfrm>
            <a:off x="5429348" y="2127931"/>
            <a:ext cx="6540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0" i="0" u="none" strike="noStrike" dirty="0">
                <a:solidFill>
                  <a:srgbClr val="1F1F1F"/>
                </a:solidFill>
                <a:effectLst/>
              </a:rPr>
              <a:t>46 </a:t>
            </a:r>
            <a:r>
              <a:rPr lang="en-CA" b="0" i="0" u="none" strike="noStrike" dirty="0" err="1">
                <a:solidFill>
                  <a:srgbClr val="1F1F1F"/>
                </a:solidFill>
                <a:effectLst/>
              </a:rPr>
              <a:t>amostras</a:t>
            </a:r>
            <a:r>
              <a:rPr lang="en-CA" b="0" i="0" u="none" strike="noStrike" dirty="0">
                <a:solidFill>
                  <a:srgbClr val="1F1F1F"/>
                </a:solidFill>
                <a:effectLst/>
              </a:rPr>
              <a:t> de </a:t>
            </a:r>
            <a:r>
              <a:rPr lang="en-CA" b="0" i="0" u="none" strike="noStrike" dirty="0" err="1">
                <a:solidFill>
                  <a:srgbClr val="1F1F1F"/>
                </a:solidFill>
                <a:effectLst/>
              </a:rPr>
              <a:t>água</a:t>
            </a:r>
            <a:r>
              <a:rPr lang="en-CA" b="0" i="0" u="none" strike="noStrike" dirty="0">
                <a:solidFill>
                  <a:srgbClr val="1F1F1F"/>
                </a:solidFill>
                <a:effectLst/>
              </a:rPr>
              <a:t> </a:t>
            </a:r>
            <a:r>
              <a:rPr lang="en-CA" b="0" i="0" u="none" strike="noStrike" dirty="0" err="1">
                <a:solidFill>
                  <a:srgbClr val="1F1F1F"/>
                </a:solidFill>
                <a:effectLst/>
              </a:rPr>
              <a:t>subterrânea</a:t>
            </a:r>
            <a:r>
              <a:rPr lang="en-CA" b="0" i="0" u="none" strike="noStrike" dirty="0">
                <a:solidFill>
                  <a:srgbClr val="1F1F1F"/>
                </a:solidFill>
                <a:effectLst/>
              </a:rPr>
              <a:t> (</a:t>
            </a:r>
            <a:r>
              <a:rPr lang="en-CA" b="0" i="0" u="none" strike="noStrike" dirty="0" err="1">
                <a:solidFill>
                  <a:srgbClr val="1F1F1F"/>
                </a:solidFill>
                <a:effectLst/>
              </a:rPr>
              <a:t>alvo</a:t>
            </a:r>
            <a:r>
              <a:rPr lang="en-CA" b="0" i="0" u="none" strike="noStrike" dirty="0">
                <a:solidFill>
                  <a:srgbClr val="1F1F1F"/>
                </a:solidFill>
                <a:effectLst/>
              </a:rPr>
              <a:t>: zona de As </a:t>
            </a:r>
            <a:r>
              <a:rPr lang="en-CA" b="0" i="0" u="none" strike="noStrike" dirty="0" err="1">
                <a:solidFill>
                  <a:srgbClr val="1F1F1F"/>
                </a:solidFill>
                <a:effectLst/>
              </a:rPr>
              <a:t>dissolvido</a:t>
            </a:r>
            <a:r>
              <a:rPr lang="en-CA" b="0" i="0" u="none" strike="noStrike" dirty="0">
                <a:solidFill>
                  <a:srgbClr val="1F1F1F"/>
                </a:solidFill>
                <a:effectLst/>
              </a:rPr>
              <a:t>)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D90130-8825-66E4-47E8-D14A8B0EC1DE}"/>
              </a:ext>
            </a:extLst>
          </p:cNvPr>
          <p:cNvSpPr txBox="1"/>
          <p:nvPr/>
        </p:nvSpPr>
        <p:spPr>
          <a:xfrm>
            <a:off x="5429348" y="4054225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>
                <a:solidFill>
                  <a:srgbClr val="1F1F1F"/>
                </a:solidFill>
              </a:rPr>
              <a:t>Metagenoma</a:t>
            </a:r>
            <a:r>
              <a:rPr lang="en-CA" dirty="0">
                <a:solidFill>
                  <a:srgbClr val="1F1F1F"/>
                </a:solidFill>
              </a:rPr>
              <a:t>: genes </a:t>
            </a:r>
            <a:r>
              <a:rPr lang="en-CA" dirty="0" err="1">
                <a:solidFill>
                  <a:srgbClr val="1F1F1F"/>
                </a:solidFill>
              </a:rPr>
              <a:t>funcionais</a:t>
            </a:r>
            <a:endParaRPr lang="en-CA" dirty="0">
              <a:solidFill>
                <a:srgbClr val="1F1F1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err="1">
                <a:solidFill>
                  <a:srgbClr val="1F1F1F"/>
                </a:solidFill>
              </a:rPr>
              <a:t>redução</a:t>
            </a:r>
            <a:r>
              <a:rPr lang="en-CA" sz="1600" dirty="0">
                <a:solidFill>
                  <a:srgbClr val="1F1F1F"/>
                </a:solidFill>
              </a:rPr>
              <a:t> de </a:t>
            </a:r>
            <a:r>
              <a:rPr lang="en-CA" sz="1600" b="0" i="0" u="none" strike="noStrike" dirty="0">
                <a:solidFill>
                  <a:srgbClr val="1F1F1F"/>
                </a:solidFill>
                <a:effectLst/>
              </a:rPr>
              <a:t>As(V)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err="1">
                <a:solidFill>
                  <a:srgbClr val="1F1F1F"/>
                </a:solidFill>
              </a:rPr>
              <a:t>oxidação</a:t>
            </a:r>
            <a:r>
              <a:rPr lang="en-CA" sz="1600" dirty="0">
                <a:solidFill>
                  <a:srgbClr val="1F1F1F"/>
                </a:solidFill>
              </a:rPr>
              <a:t> de As(III)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err="1">
                <a:solidFill>
                  <a:srgbClr val="1F1F1F"/>
                </a:solidFill>
              </a:rPr>
              <a:t>m</a:t>
            </a:r>
            <a:r>
              <a:rPr lang="en-CA" sz="1600" b="0" i="0" u="none" strike="noStrike" dirty="0" err="1">
                <a:solidFill>
                  <a:srgbClr val="1F1F1F"/>
                </a:solidFill>
                <a:effectLst/>
              </a:rPr>
              <a:t>etilação</a:t>
            </a:r>
            <a:r>
              <a:rPr lang="en-CA" sz="1600" b="0" i="0" u="none" strike="noStrike" dirty="0">
                <a:solidFill>
                  <a:srgbClr val="1F1F1F"/>
                </a:solidFill>
                <a:effectLst/>
              </a:rPr>
              <a:t> de 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70D8FE-14C5-AF3B-411E-6B54EBC9E911}"/>
              </a:ext>
            </a:extLst>
          </p:cNvPr>
          <p:cNvSpPr txBox="1"/>
          <p:nvPr/>
        </p:nvSpPr>
        <p:spPr>
          <a:xfrm>
            <a:off x="5429348" y="3175832"/>
            <a:ext cx="57145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0" i="0" u="none" strike="noStrike" dirty="0" err="1">
                <a:solidFill>
                  <a:srgbClr val="1F1F1F"/>
                </a:solidFill>
                <a:effectLst/>
              </a:rPr>
              <a:t>Matéria</a:t>
            </a:r>
            <a:r>
              <a:rPr lang="en-CA" b="0" i="0" u="none" strike="noStrike" dirty="0">
                <a:solidFill>
                  <a:srgbClr val="1F1F1F"/>
                </a:solidFill>
                <a:effectLst/>
              </a:rPr>
              <a:t> </a:t>
            </a:r>
            <a:r>
              <a:rPr lang="en-CA" b="0" i="0" u="none" strike="noStrike" dirty="0" err="1">
                <a:solidFill>
                  <a:srgbClr val="1F1F1F"/>
                </a:solidFill>
                <a:effectLst/>
              </a:rPr>
              <a:t>orgânica</a:t>
            </a:r>
            <a:r>
              <a:rPr lang="en-CA" b="0" i="0" u="none" strike="noStrike" dirty="0">
                <a:solidFill>
                  <a:srgbClr val="1F1F1F"/>
                </a:solidFill>
                <a:effectLst/>
              </a:rPr>
              <a:t> </a:t>
            </a:r>
            <a:r>
              <a:rPr lang="en-CA" b="0" i="0" u="none" strike="noStrike" dirty="0" err="1">
                <a:solidFill>
                  <a:srgbClr val="1F1F1F"/>
                </a:solidFill>
                <a:effectLst/>
              </a:rPr>
              <a:t>dissolvida</a:t>
            </a:r>
            <a:r>
              <a:rPr lang="en-CA" b="0" i="0" u="none" strike="noStrike" dirty="0">
                <a:solidFill>
                  <a:srgbClr val="1F1F1F"/>
                </a:solidFill>
                <a:effectLst/>
              </a:rPr>
              <a:t> (MOD)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b="0" i="0" u="none" strike="noStrike" dirty="0">
                <a:solidFill>
                  <a:srgbClr val="1F1F1F"/>
                </a:solidFill>
                <a:effectLst/>
              </a:rPr>
              <a:t>FTICR-MS: </a:t>
            </a:r>
            <a:r>
              <a:rPr lang="en-CA" sz="1600" b="0" i="0" u="none" strike="noStrike" dirty="0" err="1">
                <a:solidFill>
                  <a:srgbClr val="1F1F1F"/>
                </a:solidFill>
                <a:effectLst/>
              </a:rPr>
              <a:t>caracterizaç</a:t>
            </a:r>
            <a:r>
              <a:rPr lang="en-CA" sz="1600" dirty="0" err="1">
                <a:solidFill>
                  <a:srgbClr val="1F1F1F"/>
                </a:solidFill>
              </a:rPr>
              <a:t>ão</a:t>
            </a:r>
            <a:r>
              <a:rPr lang="en-CA" sz="1600" dirty="0">
                <a:solidFill>
                  <a:srgbClr val="1F1F1F"/>
                </a:solidFill>
              </a:rPr>
              <a:t> molecular</a:t>
            </a:r>
            <a:endParaRPr lang="en-CA" sz="1600" b="0" i="0" u="none" strike="noStrike" dirty="0">
              <a:solidFill>
                <a:srgbClr val="1F1F1F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1F1F1F"/>
                </a:solidFill>
              </a:rPr>
              <a:t>NOSC: </a:t>
            </a:r>
            <a:r>
              <a:rPr lang="en-CA" sz="1600" dirty="0">
                <a:solidFill>
                  <a:srgbClr val="1F1F1F"/>
                </a:solidFill>
                <a:latin typeface="Symbol" pitchFamily="2" charset="2"/>
              </a:rPr>
              <a:t>D</a:t>
            </a:r>
            <a:r>
              <a:rPr lang="en-CA" sz="1600" i="1" dirty="0">
                <a:solidFill>
                  <a:srgbClr val="1F1F1F"/>
                </a:solidFill>
              </a:rPr>
              <a:t>G</a:t>
            </a:r>
            <a:r>
              <a:rPr lang="en-CA" sz="1600" dirty="0">
                <a:solidFill>
                  <a:srgbClr val="1F1F1F"/>
                </a:solidFill>
              </a:rPr>
              <a:t> para </a:t>
            </a:r>
            <a:r>
              <a:rPr lang="en-CA" sz="1600" dirty="0" err="1">
                <a:solidFill>
                  <a:srgbClr val="1F1F1F"/>
                </a:solidFill>
              </a:rPr>
              <a:t>oxidação</a:t>
            </a:r>
            <a:r>
              <a:rPr lang="en-CA" sz="1600" dirty="0">
                <a:solidFill>
                  <a:srgbClr val="1F1F1F"/>
                </a:solidFill>
              </a:rPr>
              <a:t> de COD</a:t>
            </a:r>
            <a:endParaRPr lang="en-CA" sz="1600" b="0" i="0" u="none" strike="noStrike" dirty="0">
              <a:solidFill>
                <a:srgbClr val="1F1F1F"/>
              </a:solidFill>
              <a:effectLst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397C8C-B4A8-12DB-AAFF-53554CF9046C}"/>
              </a:ext>
            </a:extLst>
          </p:cNvPr>
          <p:cNvSpPr txBox="1"/>
          <p:nvPr/>
        </p:nvSpPr>
        <p:spPr>
          <a:xfrm>
            <a:off x="5429348" y="2550863"/>
            <a:ext cx="57145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0" i="0" u="none" strike="noStrike" dirty="0">
                <a:solidFill>
                  <a:srgbClr val="1F1F1F"/>
                </a:solidFill>
                <a:effectLst/>
              </a:rPr>
              <a:t> </a:t>
            </a:r>
            <a:r>
              <a:rPr lang="en-CA" dirty="0" err="1">
                <a:solidFill>
                  <a:srgbClr val="1F1F1F"/>
                </a:solidFill>
              </a:rPr>
              <a:t>Hidroquímica</a:t>
            </a:r>
            <a:r>
              <a:rPr lang="en-CA" dirty="0">
                <a:solidFill>
                  <a:srgbClr val="1F1F1F"/>
                </a:solidFill>
              </a:rPr>
              <a:t> </a:t>
            </a:r>
            <a:r>
              <a:rPr lang="en-CA" dirty="0" err="1">
                <a:solidFill>
                  <a:srgbClr val="1F1F1F"/>
                </a:solidFill>
              </a:rPr>
              <a:t>inorgânica</a:t>
            </a:r>
            <a:r>
              <a:rPr lang="en-CA" dirty="0">
                <a:solidFill>
                  <a:srgbClr val="1F1F1F"/>
                </a:solidFill>
              </a:rPr>
              <a:t> de </a:t>
            </a:r>
            <a:r>
              <a:rPr lang="en-CA" dirty="0" err="1">
                <a:solidFill>
                  <a:srgbClr val="1F1F1F"/>
                </a:solidFill>
              </a:rPr>
              <a:t>detalhe</a:t>
            </a:r>
            <a:endParaRPr lang="en-CA" dirty="0">
              <a:solidFill>
                <a:srgbClr val="1F1F1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err="1">
                <a:solidFill>
                  <a:srgbClr val="1F1F1F"/>
                </a:solidFill>
              </a:rPr>
              <a:t>Especiação</a:t>
            </a:r>
            <a:r>
              <a:rPr lang="en-CA" sz="1600" dirty="0">
                <a:solidFill>
                  <a:srgbClr val="1F1F1F"/>
                </a:solidFill>
              </a:rPr>
              <a:t> redox do As</a:t>
            </a:r>
          </a:p>
        </p:txBody>
      </p:sp>
    </p:spTree>
    <p:extLst>
      <p:ext uri="{BB962C8B-B14F-4D97-AF65-F5344CB8AC3E}">
        <p14:creationId xmlns:p14="http://schemas.microsoft.com/office/powerpoint/2010/main" val="222715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02226-8673-F639-16A2-7A90F655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8F30B-FEEE-484F-8A6E-E6522CFCD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Geoquímica redox do </a:t>
            </a:r>
            <a:r>
              <a:rPr lang="en-US" dirty="0" err="1">
                <a:latin typeface="+mn-lt"/>
              </a:rPr>
              <a:t>arsênio</a:t>
            </a:r>
            <a:r>
              <a:rPr lang="en-US" dirty="0">
                <a:latin typeface="+mn-lt"/>
              </a:rPr>
              <a:t>: As(V) e As(III)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05CFE-ECB0-18C9-6C0B-5CF60768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29</a:t>
            </a:fld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1590BB-20F5-24BE-1D7C-6F680EF8CC87}"/>
              </a:ext>
            </a:extLst>
          </p:cNvPr>
          <p:cNvSpPr txBox="1"/>
          <p:nvPr/>
        </p:nvSpPr>
        <p:spPr>
          <a:xfrm>
            <a:off x="1191491" y="5677999"/>
            <a:ext cx="10132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1F1F1F"/>
                </a:solidFill>
              </a:rPr>
              <a:t>Fonte: Pi </a:t>
            </a:r>
            <a:r>
              <a:rPr lang="en-CA" sz="1400" i="1" dirty="0">
                <a:solidFill>
                  <a:srgbClr val="1F1F1F"/>
                </a:solidFill>
              </a:rPr>
              <a:t>et al</a:t>
            </a:r>
            <a:r>
              <a:rPr lang="en-CA" sz="1400" dirty="0">
                <a:solidFill>
                  <a:srgbClr val="1F1F1F"/>
                </a:solidFill>
              </a:rPr>
              <a:t>. (2024). </a:t>
            </a:r>
            <a:r>
              <a:rPr lang="en-CA" sz="1400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Arsenic redox disequilibrium in geogenic contaminated groundwater: Bioenergetic insights from organic molecular characterization and gene-informed modeling</a:t>
            </a:r>
            <a:r>
              <a:rPr lang="en-CA" sz="1400" b="0" i="0" u="none" strike="noStrike" dirty="0">
                <a:solidFill>
                  <a:srgbClr val="333333"/>
                </a:solidFill>
                <a:effectLst/>
              </a:rPr>
              <a:t>. </a:t>
            </a:r>
            <a:r>
              <a:rPr lang="en-CA" sz="1400" i="1" dirty="0">
                <a:solidFill>
                  <a:srgbClr val="333333"/>
                </a:solidFill>
              </a:rPr>
              <a:t>Water Research </a:t>
            </a:r>
            <a:r>
              <a:rPr lang="en-CA" sz="1400" b="1" dirty="0">
                <a:solidFill>
                  <a:srgbClr val="333333"/>
                </a:solidFill>
              </a:rPr>
              <a:t>267</a:t>
            </a:r>
            <a:r>
              <a:rPr lang="en-CA" sz="1400" b="0" i="0" u="none" strike="noStrike" dirty="0">
                <a:solidFill>
                  <a:srgbClr val="333333"/>
                </a:solidFill>
                <a:effectLst/>
              </a:rPr>
              <a:t>, 122459. </a:t>
            </a:r>
            <a:endParaRPr lang="en-CA" sz="1400" b="0" i="0" u="none" strike="noStrike" dirty="0">
              <a:solidFill>
                <a:srgbClr val="1F1F1F"/>
              </a:solidFill>
              <a:effectLst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8FD6D5-A1A0-6423-4D67-4CAEAE3A5262}"/>
              </a:ext>
            </a:extLst>
          </p:cNvPr>
          <p:cNvGrpSpPr/>
          <p:nvPr/>
        </p:nvGrpSpPr>
        <p:grpSpPr>
          <a:xfrm>
            <a:off x="974122" y="1752806"/>
            <a:ext cx="4477757" cy="3179251"/>
            <a:chOff x="1196039" y="1477767"/>
            <a:chExt cx="4477757" cy="3179251"/>
          </a:xfrm>
        </p:grpSpPr>
        <p:pic>
          <p:nvPicPr>
            <p:cNvPr id="6" name="Picture 5" descr="A map of the area&#10;&#10;Description automatically generated">
              <a:extLst>
                <a:ext uri="{FF2B5EF4-FFF2-40B4-BE49-F238E27FC236}">
                  <a16:creationId xmlns:a16="http://schemas.microsoft.com/office/drawing/2014/main" id="{61828F31-7379-C40C-13A9-BD4EE0C7C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5006" y="2137018"/>
              <a:ext cx="3539824" cy="25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BF48B4-B177-B972-88D4-2A52FDEA629C}"/>
                </a:ext>
              </a:extLst>
            </p:cNvPr>
            <p:cNvSpPr txBox="1"/>
            <p:nvPr/>
          </p:nvSpPr>
          <p:spPr>
            <a:xfrm>
              <a:off x="1196039" y="1477767"/>
              <a:ext cx="44777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b="0" i="0" u="none" strike="noStrike" dirty="0" err="1">
                  <a:solidFill>
                    <a:srgbClr val="1F1F1F"/>
                  </a:solidFill>
                  <a:effectLst/>
                  <a:latin typeface="ElsevierGulliver"/>
                </a:rPr>
                <a:t>Bacia</a:t>
              </a:r>
              <a:r>
                <a:rPr lang="en-CA" b="0" i="0" u="none" strike="noStrike" dirty="0">
                  <a:solidFill>
                    <a:srgbClr val="1F1F1F"/>
                  </a:solidFill>
                  <a:effectLst/>
                  <a:latin typeface="ElsevierGulliver"/>
                </a:rPr>
                <a:t> de Datong (NE da China)</a:t>
              </a:r>
            </a:p>
            <a:p>
              <a:pPr algn="ctr"/>
              <a:r>
                <a:rPr lang="en-CA" dirty="0">
                  <a:solidFill>
                    <a:srgbClr val="1F1F1F"/>
                  </a:solidFill>
                  <a:latin typeface="ElsevierGulliver"/>
                </a:rPr>
                <a:t>Alto </a:t>
              </a:r>
              <a:r>
                <a:rPr lang="en-CA" dirty="0" err="1">
                  <a:solidFill>
                    <a:srgbClr val="1F1F1F"/>
                  </a:solidFill>
                  <a:latin typeface="ElsevierGulliver"/>
                </a:rPr>
                <a:t>conteúdo</a:t>
              </a:r>
              <a:r>
                <a:rPr lang="en-CA" dirty="0">
                  <a:solidFill>
                    <a:srgbClr val="1F1F1F"/>
                  </a:solidFill>
                  <a:latin typeface="ElsevierGulliver"/>
                </a:rPr>
                <a:t> de As </a:t>
              </a:r>
              <a:r>
                <a:rPr lang="en-CA" dirty="0" err="1">
                  <a:solidFill>
                    <a:srgbClr val="1F1F1F"/>
                  </a:solidFill>
                  <a:latin typeface="ElsevierGulliver"/>
                </a:rPr>
                <a:t>nas</a:t>
              </a:r>
              <a:r>
                <a:rPr lang="en-CA" dirty="0">
                  <a:solidFill>
                    <a:srgbClr val="1F1F1F"/>
                  </a:solidFill>
                  <a:latin typeface="ElsevierGulliver"/>
                </a:rPr>
                <a:t> </a:t>
              </a:r>
              <a:r>
                <a:rPr lang="en-CA" dirty="0" err="1">
                  <a:solidFill>
                    <a:srgbClr val="1F1F1F"/>
                  </a:solidFill>
                  <a:latin typeface="ElsevierGulliver"/>
                </a:rPr>
                <a:t>águas</a:t>
              </a:r>
              <a:r>
                <a:rPr lang="en-CA" dirty="0">
                  <a:solidFill>
                    <a:srgbClr val="1F1F1F"/>
                  </a:solidFill>
                  <a:latin typeface="ElsevierGulliver"/>
                </a:rPr>
                <a:t> </a:t>
              </a:r>
              <a:r>
                <a:rPr lang="en-CA" dirty="0" err="1">
                  <a:solidFill>
                    <a:srgbClr val="1F1F1F"/>
                  </a:solidFill>
                  <a:latin typeface="ElsevierGulliver"/>
                </a:rPr>
                <a:t>subterrâneas</a:t>
              </a:r>
              <a:r>
                <a:rPr lang="en-CA" b="0" i="0" u="none" strike="noStrike" dirty="0">
                  <a:solidFill>
                    <a:srgbClr val="1F1F1F"/>
                  </a:solidFill>
                  <a:effectLst/>
                  <a:latin typeface="ElsevierGulliver"/>
                </a:rPr>
                <a:t> 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92A69E-338D-D91A-BBD5-7D8DD9EE46A1}"/>
                  </a:ext>
                </a:extLst>
              </p:cNvPr>
              <p:cNvSpPr txBox="1"/>
              <p:nvPr/>
            </p:nvSpPr>
            <p:spPr>
              <a:xfrm>
                <a:off x="6096000" y="2793554"/>
                <a:ext cx="4132734" cy="3110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CA" sz="2000" b="0" i="0" smtClean="0">
                              <a:latin typeface="Cambria Math" panose="02040503050406030204" pitchFamily="18" charset="0"/>
                            </a:rPr>
                            <m:t>HAsO</m:t>
                          </m:r>
                        </m:e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n-CA" sz="20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⇌</m:t>
                      </m:r>
                      <m:sSub>
                        <m:sSubPr>
                          <m:ctrlP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AsO</m:t>
                          </m:r>
                        </m:e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CA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92A69E-338D-D91A-BBD5-7D8DD9EE4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793554"/>
                <a:ext cx="4132734" cy="311047"/>
              </a:xfrm>
              <a:prstGeom prst="rect">
                <a:avLst/>
              </a:prstGeom>
              <a:blipFill>
                <a:blip r:embed="rId4"/>
                <a:stretch>
                  <a:fillRect l="-920" t="-3846" r="-920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3C45620-082F-018B-470B-081987BB6ECA}"/>
              </a:ext>
            </a:extLst>
          </p:cNvPr>
          <p:cNvGrpSpPr/>
          <p:nvPr/>
        </p:nvGrpSpPr>
        <p:grpSpPr>
          <a:xfrm>
            <a:off x="5495634" y="3262404"/>
            <a:ext cx="4826752" cy="1004609"/>
            <a:chOff x="5495634" y="3008404"/>
            <a:chExt cx="4826752" cy="100460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C742DB-D706-AFD5-4D30-EB6ABB53F39B}"/>
                </a:ext>
              </a:extLst>
            </p:cNvPr>
            <p:cNvSpPr txBox="1"/>
            <p:nvPr/>
          </p:nvSpPr>
          <p:spPr>
            <a:xfrm>
              <a:off x="6238044" y="3008404"/>
              <a:ext cx="606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As</a:t>
              </a:r>
              <a:r>
                <a:rPr lang="en-US" sz="2000" baseline="30000" dirty="0"/>
                <a:t>5+</a:t>
              </a:r>
              <a:endParaRPr lang="en-US" sz="2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D40696-CD5B-9685-55BC-E9EA27E17B90}"/>
                </a:ext>
              </a:extLst>
            </p:cNvPr>
            <p:cNvSpPr txBox="1"/>
            <p:nvPr/>
          </p:nvSpPr>
          <p:spPr>
            <a:xfrm>
              <a:off x="8991600" y="3008404"/>
              <a:ext cx="606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As</a:t>
              </a:r>
              <a:r>
                <a:rPr lang="en-US" sz="2000" baseline="30000" dirty="0"/>
                <a:t>3+</a:t>
              </a:r>
              <a:endParaRPr lang="en-US" sz="2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D89CB0-BF72-36A4-E046-DEC59DA17BCB}"/>
                </a:ext>
              </a:extLst>
            </p:cNvPr>
            <p:cNvSpPr txBox="1"/>
            <p:nvPr/>
          </p:nvSpPr>
          <p:spPr>
            <a:xfrm>
              <a:off x="5495634" y="3428238"/>
              <a:ext cx="20731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/>
                <a:t>arsenato</a:t>
              </a:r>
              <a:r>
                <a:rPr lang="en-US" sz="1600" dirty="0"/>
                <a:t>: </a:t>
              </a:r>
              <a:r>
                <a:rPr lang="en-US" sz="1600" b="1" dirty="0"/>
                <a:t>MENOS</a:t>
              </a:r>
            </a:p>
            <a:p>
              <a:pPr algn="ctr"/>
              <a:r>
                <a:rPr lang="en-US" sz="1600" dirty="0" err="1"/>
                <a:t>solúvel</a:t>
              </a:r>
              <a:r>
                <a:rPr lang="en-US" sz="1600" dirty="0"/>
                <a:t>, </a:t>
              </a:r>
              <a:r>
                <a:rPr lang="en-US" sz="1600" dirty="0" err="1"/>
                <a:t>móvel</a:t>
              </a:r>
              <a:r>
                <a:rPr lang="en-US" sz="1600" dirty="0"/>
                <a:t> e </a:t>
              </a:r>
              <a:r>
                <a:rPr lang="en-US" sz="1600" dirty="0" err="1"/>
                <a:t>tóxico</a:t>
              </a:r>
              <a:endParaRPr lang="en-US" sz="16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9324E8-C8CE-976A-26D8-BCDE61B2449D}"/>
                </a:ext>
              </a:extLst>
            </p:cNvPr>
            <p:cNvSpPr txBox="1"/>
            <p:nvPr/>
          </p:nvSpPr>
          <p:spPr>
            <a:xfrm>
              <a:off x="8249190" y="3428238"/>
              <a:ext cx="20731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/>
                <a:t>arsenito</a:t>
              </a:r>
              <a:r>
                <a:rPr lang="en-US" sz="1600" dirty="0"/>
                <a:t>: </a:t>
              </a:r>
              <a:r>
                <a:rPr lang="en-US" sz="1600" b="1" dirty="0"/>
                <a:t>MAIS</a:t>
              </a:r>
              <a:r>
                <a:rPr lang="en-US" sz="1600" dirty="0"/>
                <a:t> </a:t>
              </a:r>
            </a:p>
            <a:p>
              <a:pPr algn="ctr"/>
              <a:r>
                <a:rPr lang="en-US" sz="1600" dirty="0" err="1"/>
                <a:t>solúvel</a:t>
              </a:r>
              <a:r>
                <a:rPr lang="en-US" sz="1600" dirty="0"/>
                <a:t>, </a:t>
              </a:r>
              <a:r>
                <a:rPr lang="en-US" sz="1600" dirty="0" err="1"/>
                <a:t>móvel</a:t>
              </a:r>
              <a:r>
                <a:rPr lang="en-US" sz="1600" dirty="0"/>
                <a:t> e </a:t>
              </a:r>
              <a:r>
                <a:rPr lang="en-US" sz="1600" dirty="0" err="1"/>
                <a:t>tóxico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7491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76AF1-AB25-97BB-0D0B-659491181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9C853-A8AF-33AD-3575-F28F5E918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71201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+mn-lt"/>
              </a:rPr>
              <a:t>Caracterização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microbiológica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subsuperfície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64E7BC-FAF5-C785-05F0-16C31D9D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3</a:t>
            </a:fld>
            <a:endParaRPr lang="en-CA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15B9DC0-8CE0-376E-0AFD-828917EB3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91" y="1521049"/>
            <a:ext cx="4118953" cy="4110257"/>
          </a:xfrm>
        </p:spPr>
        <p:txBody>
          <a:bodyPr>
            <a:noAutofit/>
          </a:bodyPr>
          <a:lstStyle/>
          <a:p>
            <a:pPr>
              <a:spcBef>
                <a:spcPts val="3200"/>
              </a:spcBef>
              <a:spcAft>
                <a:spcPts val="3200"/>
              </a:spcAft>
            </a:pP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abundância</a:t>
            </a:r>
            <a:endParaRPr lang="en-US" sz="2800" dirty="0">
              <a:latin typeface="+mn-lt"/>
            </a:endParaRPr>
          </a:p>
          <a:p>
            <a:pPr>
              <a:spcBef>
                <a:spcPts val="3200"/>
              </a:spcBef>
              <a:spcAft>
                <a:spcPts val="3200"/>
              </a:spcAft>
            </a:pP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diversidade</a:t>
            </a:r>
            <a:r>
              <a:rPr lang="en-US" sz="2800" dirty="0">
                <a:latin typeface="+mn-lt"/>
              </a:rPr>
              <a:t> de </a:t>
            </a:r>
            <a:r>
              <a:rPr lang="en-US" sz="2800" dirty="0" err="1">
                <a:latin typeface="+mn-lt"/>
              </a:rPr>
              <a:t>espécies</a:t>
            </a:r>
            <a:endParaRPr lang="en-US" sz="2800" dirty="0">
              <a:latin typeface="+mn-lt"/>
            </a:endParaRPr>
          </a:p>
          <a:p>
            <a:pPr>
              <a:spcBef>
                <a:spcPts val="3200"/>
              </a:spcBef>
              <a:spcAft>
                <a:spcPts val="3200"/>
              </a:spcAft>
            </a:pP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diversidade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funcional</a:t>
            </a:r>
            <a:endParaRPr lang="en-US" sz="2800" dirty="0">
              <a:latin typeface="+mn-lt"/>
            </a:endParaRPr>
          </a:p>
          <a:p>
            <a:pPr>
              <a:spcBef>
                <a:spcPts val="3200"/>
              </a:spcBef>
              <a:spcAft>
                <a:spcPts val="3200"/>
              </a:spcAft>
            </a:pP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atividade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metabólica</a:t>
            </a:r>
            <a:endParaRPr lang="en-US" sz="2800" dirty="0">
              <a:latin typeface="+mn-l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944692-96F6-2159-1FA6-00CF07DDC7E4}"/>
              </a:ext>
            </a:extLst>
          </p:cNvPr>
          <p:cNvGrpSpPr/>
          <p:nvPr/>
        </p:nvGrpSpPr>
        <p:grpSpPr>
          <a:xfrm>
            <a:off x="5735776" y="2111843"/>
            <a:ext cx="5444051" cy="2880000"/>
            <a:chOff x="6009501" y="2161217"/>
            <a:chExt cx="5444051" cy="2880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52E6A58-4AE4-2F2C-BB5D-052AD91F0BC4}"/>
                </a:ext>
              </a:extLst>
            </p:cNvPr>
            <p:cNvGrpSpPr/>
            <p:nvPr/>
          </p:nvGrpSpPr>
          <p:grpSpPr>
            <a:xfrm>
              <a:off x="6009501" y="2161217"/>
              <a:ext cx="2541373" cy="2880000"/>
              <a:chOff x="6096000" y="2161217"/>
              <a:chExt cx="2541373" cy="2880000"/>
            </a:xfrm>
          </p:grpSpPr>
          <p:pic>
            <p:nvPicPr>
              <p:cNvPr id="13" name="Picture 12" descr="A cartoon of a green bacteria&#10;&#10;AI-generated content may be incorrect.">
                <a:extLst>
                  <a:ext uri="{FF2B5EF4-FFF2-40B4-BE49-F238E27FC236}">
                    <a16:creationId xmlns:a16="http://schemas.microsoft.com/office/drawing/2014/main" id="{4272DCB0-3778-DF70-517E-7C80BDFB1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2161217"/>
                <a:ext cx="2420308" cy="2880000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C22C7BE-452B-BCA5-8B7E-0D04E76C949E}"/>
                  </a:ext>
                </a:extLst>
              </p:cNvPr>
              <p:cNvSpPr/>
              <p:nvPr/>
            </p:nvSpPr>
            <p:spPr>
              <a:xfrm>
                <a:off x="7710616" y="4806778"/>
                <a:ext cx="926757" cy="2344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1FEAAD2-69F8-3652-6213-4BAA70DC93EC}"/>
                </a:ext>
              </a:extLst>
            </p:cNvPr>
            <p:cNvGrpSpPr/>
            <p:nvPr/>
          </p:nvGrpSpPr>
          <p:grpSpPr>
            <a:xfrm>
              <a:off x="8969806" y="2161217"/>
              <a:ext cx="2483746" cy="2880000"/>
              <a:chOff x="8870950" y="2161217"/>
              <a:chExt cx="2483746" cy="2880000"/>
            </a:xfrm>
          </p:grpSpPr>
          <p:pic>
            <p:nvPicPr>
              <p:cNvPr id="15" name="Picture 14" descr="A cartoon character pointing at something&#10;&#10;AI-generated content may be incorrect.">
                <a:extLst>
                  <a:ext uri="{FF2B5EF4-FFF2-40B4-BE49-F238E27FC236}">
                    <a16:creationId xmlns:a16="http://schemas.microsoft.com/office/drawing/2014/main" id="{3A34CE56-91B5-9174-737F-6A8EB5ABB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70950" y="2161217"/>
                <a:ext cx="2250169" cy="2880000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7A64C1-1F1C-638D-6B22-BF8979BADC9E}"/>
                  </a:ext>
                </a:extLst>
              </p:cNvPr>
              <p:cNvSpPr/>
              <p:nvPr/>
            </p:nvSpPr>
            <p:spPr>
              <a:xfrm>
                <a:off x="10427939" y="4806777"/>
                <a:ext cx="926757" cy="2344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2BE13AD-B29B-9362-DE7B-17CDC66741B3}"/>
                </a:ext>
              </a:extLst>
            </p:cNvPr>
            <p:cNvGrpSpPr/>
            <p:nvPr/>
          </p:nvGrpSpPr>
          <p:grpSpPr>
            <a:xfrm>
              <a:off x="8083821" y="3522701"/>
              <a:ext cx="864973" cy="238897"/>
              <a:chOff x="4279557" y="5214211"/>
              <a:chExt cx="864973" cy="238897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82EDD37-A6DA-300A-41FF-DFD369320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9557" y="5214211"/>
                <a:ext cx="864973" cy="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75FE650-4185-2FCD-EDF7-CBA1EB7ABB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79557" y="5453108"/>
                <a:ext cx="864973" cy="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ACD3D9E-0AB9-A6F0-CB44-D1E259550BEB}"/>
              </a:ext>
            </a:extLst>
          </p:cNvPr>
          <p:cNvGrpSpPr/>
          <p:nvPr/>
        </p:nvGrpSpPr>
        <p:grpSpPr>
          <a:xfrm>
            <a:off x="2541167" y="2062036"/>
            <a:ext cx="0" cy="3037290"/>
            <a:chOff x="2399649" y="2062036"/>
            <a:chExt cx="0" cy="303729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E931EED-C029-0296-C1A7-10A7ADACBA6D}"/>
                </a:ext>
              </a:extLst>
            </p:cNvPr>
            <p:cNvGrpSpPr/>
            <p:nvPr/>
          </p:nvGrpSpPr>
          <p:grpSpPr>
            <a:xfrm>
              <a:off x="2399649" y="2062036"/>
              <a:ext cx="0" cy="1838142"/>
              <a:chOff x="2399649" y="2161217"/>
              <a:chExt cx="0" cy="1838142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307049F-0F5E-71DB-AD33-C2D69CB27B3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075649" y="2485217"/>
                <a:ext cx="648000" cy="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CA7523D-9D4D-0D5C-7E20-D8E33248320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075649" y="3675359"/>
                <a:ext cx="648000" cy="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F63779CE-76F1-6B23-685B-6ACAA7CA9CFD}"/>
                </a:ext>
              </a:extLst>
            </p:cNvPr>
            <p:cNvCxnSpPr>
              <a:cxnSpLocks/>
            </p:cNvCxnSpPr>
            <p:nvPr/>
          </p:nvCxnSpPr>
          <p:spPr>
            <a:xfrm>
              <a:off x="2399649" y="4451326"/>
              <a:ext cx="0" cy="64800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061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D5CD0-3FB7-A067-C1C9-77726C7ED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2C5D5-23B4-092E-127D-5E084C75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+mn-lt"/>
              </a:rPr>
              <a:t>Condições</a:t>
            </a:r>
            <a:r>
              <a:rPr lang="en-US" dirty="0">
                <a:latin typeface="+mn-lt"/>
              </a:rPr>
              <a:t> de </a:t>
            </a:r>
            <a:r>
              <a:rPr lang="en-US" dirty="0" err="1">
                <a:latin typeface="+mn-lt"/>
              </a:rPr>
              <a:t>não-equilíbrio</a:t>
            </a:r>
            <a:r>
              <a:rPr lang="en-US" dirty="0">
                <a:latin typeface="+mn-lt"/>
              </a:rPr>
              <a:t> do </a:t>
            </a:r>
            <a:r>
              <a:rPr lang="en-US" dirty="0" err="1">
                <a:latin typeface="+mn-lt"/>
              </a:rPr>
              <a:t>arsênio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43F41-1527-2890-949C-82C6F29E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30</a:t>
            </a:fld>
            <a:endParaRPr lang="en-CA"/>
          </a:p>
        </p:txBody>
      </p:sp>
      <p:pic>
        <p:nvPicPr>
          <p:cNvPr id="6" name="Picture 5" descr="A map of the area&#10;&#10;Description automatically generated">
            <a:extLst>
              <a:ext uri="{FF2B5EF4-FFF2-40B4-BE49-F238E27FC236}">
                <a16:creationId xmlns:a16="http://schemas.microsoft.com/office/drawing/2014/main" id="{383A5F64-910D-D0E1-B2E6-880B7BCDF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89" y="2412057"/>
            <a:ext cx="3539824" cy="2520000"/>
          </a:xfrm>
          <a:prstGeom prst="rect">
            <a:avLst/>
          </a:prstGeom>
        </p:spPr>
      </p:pic>
      <p:pic>
        <p:nvPicPr>
          <p:cNvPr id="9" name="Picture 8" descr="A graph of a graph showing the amount of water in the water&#10;&#10;Description automatically generated with medium confidence">
            <a:extLst>
              <a:ext uri="{FF2B5EF4-FFF2-40B4-BE49-F238E27FC236}">
                <a16:creationId xmlns:a16="http://schemas.microsoft.com/office/drawing/2014/main" id="{E8D9B4EA-049E-9EDA-2487-5076EF3A3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717900"/>
            <a:ext cx="4826816" cy="3600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6B1D21-C9F4-655B-06DD-54E146A4B843}"/>
              </a:ext>
            </a:extLst>
          </p:cNvPr>
          <p:cNvGrpSpPr/>
          <p:nvPr/>
        </p:nvGrpSpPr>
        <p:grpSpPr>
          <a:xfrm>
            <a:off x="8127332" y="3104816"/>
            <a:ext cx="1465208" cy="764883"/>
            <a:chOff x="8165432" y="3015916"/>
            <a:chExt cx="1465208" cy="76488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0773B34-4E80-A85A-8C13-9008AD4DC4D4}"/>
                </a:ext>
              </a:extLst>
            </p:cNvPr>
            <p:cNvCxnSpPr/>
            <p:nvPr/>
          </p:nvCxnSpPr>
          <p:spPr>
            <a:xfrm flipV="1">
              <a:off x="8165432" y="3015916"/>
              <a:ext cx="0" cy="76488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5145FA-0FDE-8399-1670-4B2957788401}"/>
                </a:ext>
              </a:extLst>
            </p:cNvPr>
            <p:cNvSpPr txBox="1"/>
            <p:nvPr/>
          </p:nvSpPr>
          <p:spPr>
            <a:xfrm>
              <a:off x="8165432" y="3129914"/>
              <a:ext cx="14652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As(V)/As(III) </a:t>
              </a:r>
            </a:p>
            <a:p>
              <a:pPr algn="ctr"/>
              <a:r>
                <a:rPr lang="en-US" sz="1200" dirty="0"/>
                <a:t>redox disequilibrium</a:t>
              </a:r>
            </a:p>
          </p:txBody>
        </p:sp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7DE1CE25-04DE-4F21-84FC-8237504E3AA3}"/>
              </a:ext>
            </a:extLst>
          </p:cNvPr>
          <p:cNvSpPr txBox="1"/>
          <p:nvPr/>
        </p:nvSpPr>
        <p:spPr>
          <a:xfrm>
            <a:off x="936171" y="1765726"/>
            <a:ext cx="5007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Bacia de Datong (NE da China)</a:t>
            </a:r>
          </a:p>
          <a:p>
            <a:pPr algn="ctr"/>
            <a:r>
              <a:rPr lang="en-CA" dirty="0">
                <a:solidFill>
                  <a:srgbClr val="1F1F1F"/>
                </a:solidFill>
                <a:latin typeface="ElsevierGulliver"/>
              </a:rPr>
              <a:t>Alto </a:t>
            </a:r>
            <a:r>
              <a:rPr lang="en-CA" dirty="0" err="1">
                <a:solidFill>
                  <a:srgbClr val="1F1F1F"/>
                </a:solidFill>
                <a:latin typeface="ElsevierGulliver"/>
              </a:rPr>
              <a:t>conteúdo</a:t>
            </a:r>
            <a:r>
              <a:rPr lang="en-CA" dirty="0">
                <a:solidFill>
                  <a:srgbClr val="1F1F1F"/>
                </a:solidFill>
                <a:latin typeface="ElsevierGulliver"/>
              </a:rPr>
              <a:t> de As </a:t>
            </a:r>
            <a:r>
              <a:rPr lang="en-CA" dirty="0" err="1">
                <a:solidFill>
                  <a:srgbClr val="1F1F1F"/>
                </a:solidFill>
                <a:latin typeface="ElsevierGulliver"/>
              </a:rPr>
              <a:t>nas</a:t>
            </a:r>
            <a:r>
              <a:rPr lang="en-CA" dirty="0">
                <a:solidFill>
                  <a:srgbClr val="1F1F1F"/>
                </a:solidFill>
                <a:latin typeface="ElsevierGulliver"/>
              </a:rPr>
              <a:t> </a:t>
            </a:r>
            <a:r>
              <a:rPr lang="en-CA" dirty="0" err="1">
                <a:solidFill>
                  <a:srgbClr val="1F1F1F"/>
                </a:solidFill>
                <a:latin typeface="ElsevierGulliver"/>
              </a:rPr>
              <a:t>águas</a:t>
            </a:r>
            <a:r>
              <a:rPr lang="en-CA" dirty="0">
                <a:solidFill>
                  <a:srgbClr val="1F1F1F"/>
                </a:solidFill>
                <a:latin typeface="ElsevierGulliver"/>
              </a:rPr>
              <a:t> </a:t>
            </a:r>
            <a:r>
              <a:rPr lang="en-CA" dirty="0" err="1">
                <a:solidFill>
                  <a:srgbClr val="1F1F1F"/>
                </a:solidFill>
                <a:latin typeface="ElsevierGulliver"/>
              </a:rPr>
              <a:t>subterrâneas</a:t>
            </a:r>
            <a:r>
              <a:rPr lang="en-CA" dirty="0">
                <a:solidFill>
                  <a:srgbClr val="1F1F1F"/>
                </a:solidFill>
                <a:latin typeface="ElsevierGulliver"/>
              </a:rPr>
              <a:t> </a:t>
            </a:r>
            <a:endParaRPr lang="en-US" dirty="0"/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9B67C812-AB3B-4253-B8FA-6F45FC60931C}"/>
              </a:ext>
            </a:extLst>
          </p:cNvPr>
          <p:cNvSpPr txBox="1"/>
          <p:nvPr/>
        </p:nvSpPr>
        <p:spPr>
          <a:xfrm>
            <a:off x="1191491" y="5677999"/>
            <a:ext cx="10132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1F1F1F"/>
                </a:solidFill>
              </a:rPr>
              <a:t>Fonte: Pi </a:t>
            </a:r>
            <a:r>
              <a:rPr lang="en-CA" sz="1400" i="1" dirty="0">
                <a:solidFill>
                  <a:srgbClr val="1F1F1F"/>
                </a:solidFill>
              </a:rPr>
              <a:t>et al</a:t>
            </a:r>
            <a:r>
              <a:rPr lang="en-CA" sz="1400" dirty="0">
                <a:solidFill>
                  <a:srgbClr val="1F1F1F"/>
                </a:solidFill>
              </a:rPr>
              <a:t>. (2024). </a:t>
            </a:r>
            <a:r>
              <a:rPr lang="en-CA" sz="1400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Arsenic redox disequilibrium in geogenic contaminated groundwater: Bioenergetic insights from organic molecular characterization and gene-informed modeling</a:t>
            </a:r>
            <a:r>
              <a:rPr lang="en-CA" sz="1400" b="0" i="0" u="none" strike="noStrike" dirty="0">
                <a:solidFill>
                  <a:srgbClr val="333333"/>
                </a:solidFill>
                <a:effectLst/>
              </a:rPr>
              <a:t>. </a:t>
            </a:r>
            <a:r>
              <a:rPr lang="en-CA" sz="1400" i="1" dirty="0">
                <a:solidFill>
                  <a:srgbClr val="333333"/>
                </a:solidFill>
              </a:rPr>
              <a:t>Water Research </a:t>
            </a:r>
            <a:r>
              <a:rPr lang="en-CA" sz="1400" b="1" dirty="0">
                <a:solidFill>
                  <a:srgbClr val="333333"/>
                </a:solidFill>
              </a:rPr>
              <a:t>267</a:t>
            </a:r>
            <a:r>
              <a:rPr lang="en-CA" sz="1400" b="0" i="0" u="none" strike="noStrike" dirty="0">
                <a:solidFill>
                  <a:srgbClr val="333333"/>
                </a:solidFill>
                <a:effectLst/>
              </a:rPr>
              <a:t>, 122459. </a:t>
            </a:r>
            <a:endParaRPr lang="en-CA" sz="1400" b="0" i="0" u="none" strike="noStrike" dirty="0">
              <a:solidFill>
                <a:srgbClr val="1F1F1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22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E76A6-D7D2-1FEE-2FF8-399FD2484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901F-ECF0-4CB0-241F-71DAC170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+mn-lt"/>
              </a:rPr>
              <a:t>Redução de As(V) associada à oxidação de COD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056A4-9F49-A409-8C6F-A1347FF19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31</a:t>
            </a:fld>
            <a:endParaRPr lang="en-CA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37B835-2EF8-FCCA-1A1B-060AE7C129C0}"/>
              </a:ext>
            </a:extLst>
          </p:cNvPr>
          <p:cNvGrpSpPr/>
          <p:nvPr/>
        </p:nvGrpSpPr>
        <p:grpSpPr>
          <a:xfrm>
            <a:off x="3336758" y="1237018"/>
            <a:ext cx="5785695" cy="4440981"/>
            <a:chOff x="3336758" y="1237018"/>
            <a:chExt cx="5785695" cy="44409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C79B2F-A8A1-BC36-AF43-751A436E6454}"/>
                </a:ext>
              </a:extLst>
            </p:cNvPr>
            <p:cNvGrpSpPr/>
            <p:nvPr/>
          </p:nvGrpSpPr>
          <p:grpSpPr>
            <a:xfrm>
              <a:off x="3336758" y="1237018"/>
              <a:ext cx="5785695" cy="4440981"/>
              <a:chOff x="3336758" y="1237018"/>
              <a:chExt cx="5785695" cy="444098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DAB060B-7483-489B-132A-D134E3F1A573}"/>
                  </a:ext>
                </a:extLst>
              </p:cNvPr>
              <p:cNvGrpSpPr/>
              <p:nvPr/>
            </p:nvGrpSpPr>
            <p:grpSpPr>
              <a:xfrm>
                <a:off x="3336758" y="1237018"/>
                <a:ext cx="5315242" cy="4440981"/>
                <a:chOff x="3336758" y="1237018"/>
                <a:chExt cx="5315242" cy="4440981"/>
              </a:xfrm>
            </p:grpSpPr>
            <p:pic>
              <p:nvPicPr>
                <p:cNvPr id="11" name="Picture 10" descr="A diagram of a graph&#10;&#10;Description automatically generated">
                  <a:extLst>
                    <a:ext uri="{FF2B5EF4-FFF2-40B4-BE49-F238E27FC236}">
                      <a16:creationId xmlns:a16="http://schemas.microsoft.com/office/drawing/2014/main" id="{EBBB4F4D-14FA-5B59-8BDB-7FEC491A25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40000" y="1357999"/>
                  <a:ext cx="5112000" cy="4320000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8DE5ACB-BD2C-8EF3-CF20-C2D5020535DF}"/>
                    </a:ext>
                  </a:extLst>
                </p:cNvPr>
                <p:cNvSpPr/>
                <p:nvPr/>
              </p:nvSpPr>
              <p:spPr>
                <a:xfrm>
                  <a:off x="3336758" y="1237018"/>
                  <a:ext cx="417095" cy="5436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309B6A1-B586-F3AC-334B-D51F1D7EDF19}"/>
                  </a:ext>
                </a:extLst>
              </p:cNvPr>
              <p:cNvSpPr/>
              <p:nvPr/>
            </p:nvSpPr>
            <p:spPr>
              <a:xfrm>
                <a:off x="4224306" y="1250270"/>
                <a:ext cx="4898147" cy="1209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534AE6-8B15-3290-792B-905A16302EE2}"/>
                </a:ext>
              </a:extLst>
            </p:cNvPr>
            <p:cNvSpPr/>
            <p:nvPr/>
          </p:nvSpPr>
          <p:spPr>
            <a:xfrm>
              <a:off x="3753853" y="1317386"/>
              <a:ext cx="235051" cy="60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2">
            <a:extLst>
              <a:ext uri="{FF2B5EF4-FFF2-40B4-BE49-F238E27FC236}">
                <a16:creationId xmlns:a16="http://schemas.microsoft.com/office/drawing/2014/main" id="{DB7FA479-1751-4E61-9AAC-FF4338C1DCDA}"/>
              </a:ext>
            </a:extLst>
          </p:cNvPr>
          <p:cNvSpPr txBox="1"/>
          <p:nvPr/>
        </p:nvSpPr>
        <p:spPr>
          <a:xfrm>
            <a:off x="1191491" y="5677999"/>
            <a:ext cx="10132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1F1F1F"/>
                </a:solidFill>
              </a:rPr>
              <a:t>Fonte: Pi </a:t>
            </a:r>
            <a:r>
              <a:rPr lang="en-CA" sz="1400" i="1" dirty="0">
                <a:solidFill>
                  <a:srgbClr val="1F1F1F"/>
                </a:solidFill>
              </a:rPr>
              <a:t>et al</a:t>
            </a:r>
            <a:r>
              <a:rPr lang="en-CA" sz="1400" dirty="0">
                <a:solidFill>
                  <a:srgbClr val="1F1F1F"/>
                </a:solidFill>
              </a:rPr>
              <a:t>. (2024). </a:t>
            </a:r>
            <a:r>
              <a:rPr lang="en-CA" sz="1400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Arsenic redox disequilibrium in geogenic contaminated groundwater: Bioenergetic insights from organic molecular characterization and gene-informed modeling</a:t>
            </a:r>
            <a:r>
              <a:rPr lang="en-CA" sz="1400" b="0" i="0" u="none" strike="noStrike" dirty="0">
                <a:solidFill>
                  <a:srgbClr val="333333"/>
                </a:solidFill>
                <a:effectLst/>
              </a:rPr>
              <a:t>. </a:t>
            </a:r>
            <a:r>
              <a:rPr lang="en-CA" sz="1400" i="1" dirty="0">
                <a:solidFill>
                  <a:srgbClr val="333333"/>
                </a:solidFill>
              </a:rPr>
              <a:t>Water Research </a:t>
            </a:r>
            <a:r>
              <a:rPr lang="en-CA" sz="1400" b="1" dirty="0">
                <a:solidFill>
                  <a:srgbClr val="333333"/>
                </a:solidFill>
              </a:rPr>
              <a:t>267</a:t>
            </a:r>
            <a:r>
              <a:rPr lang="en-CA" sz="1400" b="0" i="0" u="none" strike="noStrike" dirty="0">
                <a:solidFill>
                  <a:srgbClr val="333333"/>
                </a:solidFill>
                <a:effectLst/>
              </a:rPr>
              <a:t>, 122459. </a:t>
            </a:r>
            <a:endParaRPr lang="en-CA" sz="1400" b="0" i="0" u="none" strike="noStrike" dirty="0">
              <a:solidFill>
                <a:srgbClr val="1F1F1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7134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02BAB-EEFA-82DF-A05E-4F5CA1A9E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DCC52-5EB7-6103-CD5B-2527CEB7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Genes </a:t>
            </a:r>
            <a:r>
              <a:rPr lang="en-US" dirty="0" err="1">
                <a:latin typeface="+mn-lt"/>
              </a:rPr>
              <a:t>funcionais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63D80-70FE-CD24-2806-FC73D1489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32</a:t>
            </a:fld>
            <a:endParaRPr lang="en-CA"/>
          </a:p>
        </p:txBody>
      </p:sp>
      <p:pic>
        <p:nvPicPr>
          <p:cNvPr id="8" name="Picture 7" descr="A diagram of a flowchart&#10;&#10;Description automatically generated">
            <a:extLst>
              <a:ext uri="{FF2B5EF4-FFF2-40B4-BE49-F238E27FC236}">
                <a16:creationId xmlns:a16="http://schemas.microsoft.com/office/drawing/2014/main" id="{9DDFC897-3F79-4331-6E9E-4AE4A0606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80" y="1650118"/>
            <a:ext cx="3240000" cy="39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66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F5972-ABF3-4597-F150-FEAA684B6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8A8A2-0295-17CF-3095-DFE5B019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Geoquímica + </a:t>
            </a:r>
            <a:r>
              <a:rPr lang="en-US" dirty="0" err="1">
                <a:latin typeface="+mn-lt"/>
              </a:rPr>
              <a:t>bioenergética</a:t>
            </a:r>
            <a:r>
              <a:rPr lang="en-US" dirty="0">
                <a:latin typeface="+mn-lt"/>
              </a:rPr>
              <a:t> + genes </a:t>
            </a:r>
            <a:r>
              <a:rPr lang="en-US" dirty="0" err="1">
                <a:latin typeface="+mn-lt"/>
              </a:rPr>
              <a:t>funcionais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662EEF-4BBA-73EE-A52A-09149E6A3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33</a:t>
            </a:fld>
            <a:endParaRPr lang="en-CA"/>
          </a:p>
        </p:txBody>
      </p:sp>
      <p:pic>
        <p:nvPicPr>
          <p:cNvPr id="6" name="Picture 5" descr="A graph of different types of reaction&#10;&#10;Description automatically generated with medium confidence">
            <a:extLst>
              <a:ext uri="{FF2B5EF4-FFF2-40B4-BE49-F238E27FC236}">
                <a16:creationId xmlns:a16="http://schemas.microsoft.com/office/drawing/2014/main" id="{775DF7BD-C7B2-2E57-2E40-7DDF8F216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062" y="1329863"/>
            <a:ext cx="5684835" cy="432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0B563B-A842-711D-2852-82B84C7C51D9}"/>
              </a:ext>
            </a:extLst>
          </p:cNvPr>
          <p:cNvSpPr/>
          <p:nvPr/>
        </p:nvSpPr>
        <p:spPr>
          <a:xfrm>
            <a:off x="2859578" y="3175462"/>
            <a:ext cx="6650182" cy="2061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99B3BC-3282-1391-FEC5-60DF66846798}"/>
              </a:ext>
            </a:extLst>
          </p:cNvPr>
          <p:cNvSpPr/>
          <p:nvPr/>
        </p:nvSpPr>
        <p:spPr>
          <a:xfrm>
            <a:off x="5876930" y="1620982"/>
            <a:ext cx="1028700" cy="550719"/>
          </a:xfrm>
          <a:prstGeom prst="ellipse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99EC25-FCB9-7B12-B409-E14B9EF99D34}"/>
              </a:ext>
            </a:extLst>
          </p:cNvPr>
          <p:cNvSpPr/>
          <p:nvPr/>
        </p:nvSpPr>
        <p:spPr>
          <a:xfrm>
            <a:off x="4292600" y="5245100"/>
            <a:ext cx="3898900" cy="483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1818F8DE-D527-49EE-95BB-2E4F0CFAC596}"/>
              </a:ext>
            </a:extLst>
          </p:cNvPr>
          <p:cNvSpPr txBox="1"/>
          <p:nvPr/>
        </p:nvSpPr>
        <p:spPr>
          <a:xfrm>
            <a:off x="1191491" y="5677999"/>
            <a:ext cx="10132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1F1F1F"/>
                </a:solidFill>
              </a:rPr>
              <a:t>Fonte: Pi </a:t>
            </a:r>
            <a:r>
              <a:rPr lang="en-CA" sz="1400" i="1" dirty="0">
                <a:solidFill>
                  <a:srgbClr val="1F1F1F"/>
                </a:solidFill>
              </a:rPr>
              <a:t>et al</a:t>
            </a:r>
            <a:r>
              <a:rPr lang="en-CA" sz="1400" dirty="0">
                <a:solidFill>
                  <a:srgbClr val="1F1F1F"/>
                </a:solidFill>
              </a:rPr>
              <a:t>. (2024). </a:t>
            </a:r>
            <a:r>
              <a:rPr lang="en-CA" sz="1400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Arsenic redox disequilibrium in geogenic contaminated groundwater: Bioenergetic insights from organic molecular characterization and gene-informed modeling</a:t>
            </a:r>
            <a:r>
              <a:rPr lang="en-CA" sz="1400" b="0" i="0" u="none" strike="noStrike" dirty="0">
                <a:solidFill>
                  <a:srgbClr val="333333"/>
                </a:solidFill>
                <a:effectLst/>
              </a:rPr>
              <a:t>. </a:t>
            </a:r>
            <a:r>
              <a:rPr lang="en-CA" sz="1400" i="1" dirty="0">
                <a:solidFill>
                  <a:srgbClr val="333333"/>
                </a:solidFill>
              </a:rPr>
              <a:t>Water Research </a:t>
            </a:r>
            <a:r>
              <a:rPr lang="en-CA" sz="1400" b="1" dirty="0">
                <a:solidFill>
                  <a:srgbClr val="333333"/>
                </a:solidFill>
              </a:rPr>
              <a:t>267</a:t>
            </a:r>
            <a:r>
              <a:rPr lang="en-CA" sz="1400" b="0" i="0" u="none" strike="noStrike" dirty="0">
                <a:solidFill>
                  <a:srgbClr val="333333"/>
                </a:solidFill>
                <a:effectLst/>
              </a:rPr>
              <a:t>, 122459. </a:t>
            </a:r>
            <a:endParaRPr lang="en-CA" sz="1400" b="0" i="0" u="none" strike="noStrike" dirty="0">
              <a:solidFill>
                <a:srgbClr val="1F1F1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6635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F5972-ABF3-4597-F150-FEAA684B6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8A8A2-0295-17CF-3095-DFE5B019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Geoquímica + </a:t>
            </a:r>
            <a:r>
              <a:rPr lang="en-US" dirty="0" err="1">
                <a:latin typeface="+mn-lt"/>
              </a:rPr>
              <a:t>bioenergética</a:t>
            </a:r>
            <a:r>
              <a:rPr lang="en-US" dirty="0">
                <a:latin typeface="+mn-lt"/>
              </a:rPr>
              <a:t> + genes </a:t>
            </a:r>
            <a:r>
              <a:rPr lang="en-US" dirty="0" err="1">
                <a:latin typeface="+mn-lt"/>
              </a:rPr>
              <a:t>funcionais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662EEF-4BBA-73EE-A52A-09149E6A3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34</a:t>
            </a:fld>
            <a:endParaRPr lang="en-CA"/>
          </a:p>
        </p:txBody>
      </p:sp>
      <p:pic>
        <p:nvPicPr>
          <p:cNvPr id="6" name="Picture 5" descr="A graph of different types of reaction&#10;&#10;Description automatically generated with medium confidence">
            <a:extLst>
              <a:ext uri="{FF2B5EF4-FFF2-40B4-BE49-F238E27FC236}">
                <a16:creationId xmlns:a16="http://schemas.microsoft.com/office/drawing/2014/main" id="{775DF7BD-C7B2-2E57-2E40-7DDF8F216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062" y="1329863"/>
            <a:ext cx="5684835" cy="4320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9818995-ACC2-EDA9-ED40-7F4086C55521}"/>
              </a:ext>
            </a:extLst>
          </p:cNvPr>
          <p:cNvSpPr/>
          <p:nvPr/>
        </p:nvSpPr>
        <p:spPr>
          <a:xfrm>
            <a:off x="5994400" y="1620982"/>
            <a:ext cx="762000" cy="601517"/>
          </a:xfrm>
          <a:prstGeom prst="ellipse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E45321-816B-880E-BA06-35789240E1F7}"/>
              </a:ext>
            </a:extLst>
          </p:cNvPr>
          <p:cNvSpPr/>
          <p:nvPr/>
        </p:nvSpPr>
        <p:spPr>
          <a:xfrm>
            <a:off x="4292600" y="5245100"/>
            <a:ext cx="3898900" cy="483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6E7F7F77-1571-40A9-8F02-738F4E68A4ED}"/>
              </a:ext>
            </a:extLst>
          </p:cNvPr>
          <p:cNvSpPr txBox="1"/>
          <p:nvPr/>
        </p:nvSpPr>
        <p:spPr>
          <a:xfrm>
            <a:off x="1191491" y="5677999"/>
            <a:ext cx="10132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rgbClr val="1F1F1F"/>
                </a:solidFill>
              </a:rPr>
              <a:t>Fonte: Pi </a:t>
            </a:r>
            <a:r>
              <a:rPr lang="en-CA" sz="1400" i="1" dirty="0">
                <a:solidFill>
                  <a:srgbClr val="1F1F1F"/>
                </a:solidFill>
              </a:rPr>
              <a:t>et al</a:t>
            </a:r>
            <a:r>
              <a:rPr lang="en-CA" sz="1400" dirty="0">
                <a:solidFill>
                  <a:srgbClr val="1F1F1F"/>
                </a:solidFill>
              </a:rPr>
              <a:t>. (2024). </a:t>
            </a:r>
            <a:r>
              <a:rPr lang="en-CA" sz="1400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Arsenic redox disequilibrium in geogenic contaminated groundwater: Bioenergetic insights from organic molecular characterization and gene-informed modeling</a:t>
            </a:r>
            <a:r>
              <a:rPr lang="en-CA" sz="1400" b="0" i="0" u="none" strike="noStrike" dirty="0">
                <a:solidFill>
                  <a:srgbClr val="333333"/>
                </a:solidFill>
                <a:effectLst/>
              </a:rPr>
              <a:t>. </a:t>
            </a:r>
            <a:r>
              <a:rPr lang="en-CA" sz="1400" i="1" dirty="0">
                <a:solidFill>
                  <a:srgbClr val="333333"/>
                </a:solidFill>
              </a:rPr>
              <a:t>Water Research </a:t>
            </a:r>
            <a:r>
              <a:rPr lang="en-CA" sz="1400" b="1" dirty="0">
                <a:solidFill>
                  <a:srgbClr val="333333"/>
                </a:solidFill>
              </a:rPr>
              <a:t>267</a:t>
            </a:r>
            <a:r>
              <a:rPr lang="en-CA" sz="1400" b="0" i="0" u="none" strike="noStrike" dirty="0">
                <a:solidFill>
                  <a:srgbClr val="333333"/>
                </a:solidFill>
                <a:effectLst/>
              </a:rPr>
              <a:t>, 122459. </a:t>
            </a:r>
            <a:endParaRPr lang="en-CA" sz="1400" b="0" i="0" u="none" strike="noStrike" dirty="0">
              <a:solidFill>
                <a:srgbClr val="1F1F1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976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0FE1B-B873-13FA-E46B-7DD8B6A54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AA3A5-D82B-7CB7-1CD7-52BF1CE0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+mn-lt"/>
              </a:rPr>
              <a:t>Transcrição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e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tradução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6CEF6-4BB5-DF25-CB7A-13926251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35</a:t>
            </a:fld>
            <a:endParaRPr lang="en-CA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16B6086-33EA-A413-A0B2-180D1EB14670}"/>
              </a:ext>
            </a:extLst>
          </p:cNvPr>
          <p:cNvGrpSpPr/>
          <p:nvPr/>
        </p:nvGrpSpPr>
        <p:grpSpPr>
          <a:xfrm>
            <a:off x="2209800" y="1412969"/>
            <a:ext cx="7772400" cy="4032062"/>
            <a:chOff x="2209800" y="1412969"/>
            <a:chExt cx="7772400" cy="4032062"/>
          </a:xfrm>
        </p:grpSpPr>
        <p:pic>
          <p:nvPicPr>
            <p:cNvPr id="7" name="Picture 6" descr="Diagram of gene expression and translation&#10;&#10;AI-generated content may be incorrect.">
              <a:extLst>
                <a:ext uri="{FF2B5EF4-FFF2-40B4-BE49-F238E27FC236}">
                  <a16:creationId xmlns:a16="http://schemas.microsoft.com/office/drawing/2014/main" id="{2D6CB4DC-6C8F-CC1F-6BDD-74D50FE40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1412969"/>
              <a:ext cx="7772400" cy="40320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DD9329-432B-F8C4-99F4-F3D00CB04987}"/>
                </a:ext>
              </a:extLst>
            </p:cNvPr>
            <p:cNvSpPr txBox="1"/>
            <p:nvPr/>
          </p:nvSpPr>
          <p:spPr>
            <a:xfrm>
              <a:off x="2514600" y="4798700"/>
              <a:ext cx="103425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DNA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70001D-31E7-3BFC-B92B-1E0A3F46AFD8}"/>
                </a:ext>
              </a:extLst>
            </p:cNvPr>
            <p:cNvSpPr txBox="1"/>
            <p:nvPr/>
          </p:nvSpPr>
          <p:spPr>
            <a:xfrm>
              <a:off x="5016023" y="4798700"/>
              <a:ext cx="136928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mRNA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D9BD16-1A3C-699C-67A1-B2F24EB0BD5D}"/>
                </a:ext>
              </a:extLst>
            </p:cNvPr>
            <p:cNvSpPr txBox="1"/>
            <p:nvPr/>
          </p:nvSpPr>
          <p:spPr>
            <a:xfrm>
              <a:off x="7958502" y="4798700"/>
              <a:ext cx="153118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 err="1"/>
                <a:t>Enzima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12193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C0EBF-D133-2610-A495-979DE6D61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13E3E-6CB4-8169-BD0C-EFD082D56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+mn-lt"/>
              </a:rPr>
              <a:t>Transcritos</a:t>
            </a:r>
            <a:r>
              <a:rPr lang="en-US" dirty="0">
                <a:latin typeface="+mn-lt"/>
              </a:rPr>
              <a:t> de </a:t>
            </a:r>
            <a:r>
              <a:rPr lang="en-US" dirty="0" err="1">
                <a:latin typeface="+mn-lt"/>
              </a:rPr>
              <a:t>desnitrificação</a:t>
            </a:r>
            <a:r>
              <a:rPr lang="en-US" dirty="0">
                <a:latin typeface="+mn-lt"/>
              </a:rPr>
              <a:t>: </a:t>
            </a:r>
            <a:r>
              <a:rPr lang="en-US" i="1" dirty="0">
                <a:latin typeface="+mn-lt"/>
              </a:rPr>
              <a:t>narG</a:t>
            </a:r>
            <a:r>
              <a:rPr lang="en-US" dirty="0">
                <a:latin typeface="+mn-lt"/>
              </a:rPr>
              <a:t> e </a:t>
            </a:r>
            <a:r>
              <a:rPr lang="en-US" i="1" dirty="0">
                <a:latin typeface="+mn-lt"/>
              </a:rPr>
              <a:t>nirS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675C6-00C2-D466-2A19-2F4A2E228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36</a:t>
            </a:fld>
            <a:endParaRPr lang="en-CA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6E5D68-C9C5-2EC1-CC5F-D1AC96D9AE65}"/>
              </a:ext>
            </a:extLst>
          </p:cNvPr>
          <p:cNvSpPr txBox="1"/>
          <p:nvPr/>
        </p:nvSpPr>
        <p:spPr>
          <a:xfrm>
            <a:off x="1489749" y="3804645"/>
            <a:ext cx="92734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200" dirty="0"/>
              <a:t>“</a:t>
            </a:r>
            <a:r>
              <a:rPr lang="pt-BR" sz="2200" dirty="0"/>
              <a:t>Os dados de transcritos podem auxiliar na identificação de reações-chave, especialmente se os produtos intermediários apresentarem baixas concentrações e não puderem ser detectados</a:t>
            </a:r>
            <a:r>
              <a:rPr lang="en-US" sz="2200" dirty="0"/>
              <a:t>.” </a:t>
            </a:r>
            <a:endParaRPr lang="en-US" sz="2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ADD1DB-9BF9-BFF7-CCE0-24B832306D2D}"/>
              </a:ext>
            </a:extLst>
          </p:cNvPr>
          <p:cNvGrpSpPr/>
          <p:nvPr/>
        </p:nvGrpSpPr>
        <p:grpSpPr>
          <a:xfrm>
            <a:off x="2483697" y="1800712"/>
            <a:ext cx="7224606" cy="1159717"/>
            <a:chOff x="2286000" y="1539550"/>
            <a:chExt cx="7224606" cy="11597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97A22B8-D486-3CE4-B254-8F92426C9E7B}"/>
                    </a:ext>
                  </a:extLst>
                </p:cNvPr>
                <p:cNvSpPr txBox="1"/>
                <p:nvPr/>
              </p:nvSpPr>
              <p:spPr>
                <a:xfrm>
                  <a:off x="3014533" y="1539550"/>
                  <a:ext cx="5767541" cy="5004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NO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groupChr>
                          <m:groupChrPr>
                            <m:chr m:val="→"/>
                            <m:vertJc m:val="bot"/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m:rPr>
                                <m:brk m:alnAt="2"/>
                              </m:r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𝑎𝑟𝐺</m:t>
                            </m:r>
                          </m:e>
                        </m:groupCh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400"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lang="en-CA" sz="2400">
                                <a:latin typeface="Cambria Math" panose="02040503050406030204" pitchFamily="18" charset="0"/>
                              </a:rPr>
                              <m:t>NO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CO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97A22B8-D486-3CE4-B254-8F92426C9E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4533" y="1539550"/>
                  <a:ext cx="5767541" cy="500458"/>
                </a:xfrm>
                <a:prstGeom prst="rect">
                  <a:avLst/>
                </a:prstGeom>
                <a:blipFill>
                  <a:blip r:embed="rId3"/>
                  <a:stretch>
                    <a:fillRect l="-658" t="-2500" r="-658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04B1A5F-A123-1E2D-6104-80ABD1A7218F}"/>
                    </a:ext>
                  </a:extLst>
                </p:cNvPr>
                <p:cNvSpPr txBox="1"/>
                <p:nvPr/>
              </p:nvSpPr>
              <p:spPr>
                <a:xfrm>
                  <a:off x="2286000" y="2189960"/>
                  <a:ext cx="7224606" cy="5093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14</m:t>
                            </m:r>
                            <m:r>
                              <m:rPr>
                                <m:sty m:val="p"/>
                              </m:rPr>
                              <a:rPr lang="en-CA" sz="2400">
                                <a:latin typeface="Cambria Math" panose="02040503050406030204" pitchFamily="18" charset="0"/>
                              </a:rPr>
                              <m:t>NO</m:t>
                            </m:r>
                          </m:e>
                          <m:sub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14</m:t>
                            </m:r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groupChr>
                          <m:groupChrPr>
                            <m:chr m:val="→"/>
                            <m:vertJc m:val="bot"/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m:rPr>
                                <m:brk m:alnAt="2"/>
                              </m:r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𝑖𝑟𝑆</m:t>
                            </m:r>
                          </m:e>
                        </m:groupChr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CO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04B1A5F-A123-1E2D-6104-80ABD1A721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0" y="2189960"/>
                  <a:ext cx="7224606" cy="509307"/>
                </a:xfrm>
                <a:prstGeom prst="rect">
                  <a:avLst/>
                </a:prstGeom>
                <a:blipFill>
                  <a:blip r:embed="rId4"/>
                  <a:stretch>
                    <a:fillRect l="-526" r="-526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86E3A13-B9D8-451A-9694-46708084254C}"/>
              </a:ext>
            </a:extLst>
          </p:cNvPr>
          <p:cNvSpPr txBox="1"/>
          <p:nvPr/>
        </p:nvSpPr>
        <p:spPr>
          <a:xfrm>
            <a:off x="868218" y="5553810"/>
            <a:ext cx="107603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CA" sz="1400" dirty="0"/>
              <a:t>Fonte: </a:t>
            </a:r>
            <a:r>
              <a:rPr lang="en-CA" sz="1400" dirty="0" err="1"/>
              <a:t>Störiko</a:t>
            </a:r>
            <a:r>
              <a:rPr lang="en-CA" sz="1400" dirty="0"/>
              <a:t> </a:t>
            </a:r>
            <a:r>
              <a:rPr lang="en-CA" sz="1400" i="1" dirty="0"/>
              <a:t>et al</a:t>
            </a:r>
            <a:r>
              <a:rPr lang="en-CA" sz="1400" dirty="0"/>
              <a:t>. (2021). Does it pay off to explicitly link functional gene expression to denitrification rates in reaction models? </a:t>
            </a:r>
            <a:r>
              <a:rPr lang="en-CA" sz="1400" i="1" dirty="0"/>
              <a:t>Water Research </a:t>
            </a:r>
            <a:r>
              <a:rPr lang="en-CA" sz="1400" b="1" dirty="0"/>
              <a:t>267</a:t>
            </a:r>
            <a:r>
              <a:rPr lang="en-CA" sz="1400" dirty="0"/>
              <a:t>, 122459. </a:t>
            </a:r>
          </a:p>
        </p:txBody>
      </p:sp>
    </p:spTree>
    <p:extLst>
      <p:ext uri="{BB962C8B-B14F-4D97-AF65-F5344CB8AC3E}">
        <p14:creationId xmlns:p14="http://schemas.microsoft.com/office/powerpoint/2010/main" val="8824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B0AA1-F225-217C-74E7-FF68611CF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05BFC-B964-0A9B-7F92-3BD1B4431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+mn-lt"/>
              </a:rPr>
              <a:t>Transcritos</a:t>
            </a:r>
            <a:r>
              <a:rPr lang="en-US" dirty="0">
                <a:latin typeface="+mn-lt"/>
              </a:rPr>
              <a:t>: </a:t>
            </a:r>
            <a:r>
              <a:rPr lang="en-US" dirty="0" err="1">
                <a:latin typeface="+mn-lt"/>
              </a:rPr>
              <a:t>dinâmica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em</a:t>
            </a:r>
            <a:r>
              <a:rPr lang="en-US" dirty="0">
                <a:latin typeface="+mn-lt"/>
              </a:rPr>
              <a:t> zonas </a:t>
            </a:r>
            <a:r>
              <a:rPr lang="en-US" dirty="0" err="1">
                <a:latin typeface="+mn-lt"/>
              </a:rPr>
              <a:t>ripárias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73D3D-AC39-D86D-829E-C7A442E2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37</a:t>
            </a:fld>
            <a:endParaRPr lang="en-C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C307A3-E4E3-B66A-993D-375B7C72CE9A}"/>
              </a:ext>
            </a:extLst>
          </p:cNvPr>
          <p:cNvGrpSpPr/>
          <p:nvPr/>
        </p:nvGrpSpPr>
        <p:grpSpPr>
          <a:xfrm>
            <a:off x="2849216" y="1524060"/>
            <a:ext cx="6212871" cy="3809880"/>
            <a:chOff x="2928729" y="1524060"/>
            <a:chExt cx="6212871" cy="3809880"/>
          </a:xfrm>
        </p:grpSpPr>
        <p:pic>
          <p:nvPicPr>
            <p:cNvPr id="4" name="Main graphic">
              <a:extLst>
                <a:ext uri="{FF2B5EF4-FFF2-40B4-BE49-F238E27FC236}">
                  <a16:creationId xmlns:a16="http://schemas.microsoft.com/office/drawing/2014/main" id="{2A089972-EA88-3EBA-3F7D-38CE80B8A4CD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3050400" y="1524060"/>
              <a:ext cx="6091200" cy="3809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CDF4561-C2D4-2B74-D754-01165625D75C}"/>
                </a:ext>
              </a:extLst>
            </p:cNvPr>
            <p:cNvSpPr/>
            <p:nvPr/>
          </p:nvSpPr>
          <p:spPr>
            <a:xfrm>
              <a:off x="2928729" y="1749287"/>
              <a:ext cx="254191" cy="3392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4EEA563-4B01-665A-9610-0D0C2C10B3CA}"/>
              </a:ext>
            </a:extLst>
          </p:cNvPr>
          <p:cNvSpPr txBox="1"/>
          <p:nvPr/>
        </p:nvSpPr>
        <p:spPr>
          <a:xfrm>
            <a:off x="1357745" y="5736357"/>
            <a:ext cx="102985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CA" sz="1400" dirty="0"/>
              <a:t>Fonte: </a:t>
            </a:r>
            <a:r>
              <a:rPr lang="en-CA" sz="1400" dirty="0" err="1"/>
              <a:t>Störiko</a:t>
            </a:r>
            <a:r>
              <a:rPr lang="en-CA" sz="1400" dirty="0"/>
              <a:t> </a:t>
            </a:r>
            <a:r>
              <a:rPr lang="en-CA" sz="1400" i="1" dirty="0"/>
              <a:t>et al</a:t>
            </a:r>
            <a:r>
              <a:rPr lang="en-CA" sz="1400" dirty="0"/>
              <a:t>. (2022). Denitrification-driven transcription and enzyme production at the river-groundwater interface: Insights from reactive-transport modeling. </a:t>
            </a:r>
            <a:r>
              <a:rPr lang="en-CA" sz="1400" i="1" dirty="0"/>
              <a:t>Water Resources Research </a:t>
            </a:r>
            <a:r>
              <a:rPr lang="en-CA" sz="1400" b="1" dirty="0"/>
              <a:t>58</a:t>
            </a:r>
            <a:r>
              <a:rPr lang="en-CA" sz="1400" dirty="0"/>
              <a:t>, e2021WR031584. </a:t>
            </a:r>
          </a:p>
        </p:txBody>
      </p:sp>
    </p:spTree>
    <p:extLst>
      <p:ext uri="{BB962C8B-B14F-4D97-AF65-F5344CB8AC3E}">
        <p14:creationId xmlns:p14="http://schemas.microsoft.com/office/powerpoint/2010/main" val="4008047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3FA31-E78F-A526-5492-4A7DE6D72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A5FEA-FF04-4947-DAED-0F2C438AA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+mn-lt"/>
              </a:rPr>
              <a:t>Resolução</a:t>
            </a:r>
            <a:r>
              <a:rPr lang="en-US" dirty="0">
                <a:latin typeface="+mn-lt"/>
              </a:rPr>
              <a:t> da </a:t>
            </a:r>
            <a:r>
              <a:rPr lang="en-US" dirty="0" err="1">
                <a:latin typeface="+mn-lt"/>
              </a:rPr>
              <a:t>amostragem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80E71-0570-64B5-2AB3-3F1DA2A59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38</a:t>
            </a:fld>
            <a:endParaRPr lang="en-CA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943A61-95DC-DDFF-7765-65BF73B5E72F}"/>
              </a:ext>
            </a:extLst>
          </p:cNvPr>
          <p:cNvSpPr txBox="1"/>
          <p:nvPr/>
        </p:nvSpPr>
        <p:spPr>
          <a:xfrm>
            <a:off x="1425019" y="1306711"/>
            <a:ext cx="94029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2200" dirty="0"/>
              <a:t>O principal desafio à interpretação quantitativa dos dados relativos a transcritos e enzimas de sistemas em subsuperfície é a limitação da frequência e da resolução espacial da amostragem.</a:t>
            </a:r>
            <a:endParaRPr lang="en-US" sz="2200" dirty="0"/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D520EED8-7D45-9688-D2C0-4A14F21DB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581373" y="2648925"/>
            <a:ext cx="5090213" cy="288000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25F22E-0DEF-BA3F-2FF4-72568385FAC6}"/>
              </a:ext>
            </a:extLst>
          </p:cNvPr>
          <p:cNvSpPr txBox="1"/>
          <p:nvPr/>
        </p:nvSpPr>
        <p:spPr>
          <a:xfrm>
            <a:off x="1694410" y="5719599"/>
            <a:ext cx="8803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CA" sz="1400" dirty="0"/>
              <a:t>Fonte: </a:t>
            </a:r>
            <a:r>
              <a:rPr lang="en-CA" sz="1400" dirty="0" err="1"/>
              <a:t>Störiko</a:t>
            </a:r>
            <a:r>
              <a:rPr lang="en-CA" sz="1400" dirty="0"/>
              <a:t> </a:t>
            </a:r>
            <a:r>
              <a:rPr lang="en-CA" sz="1400" i="1" dirty="0"/>
              <a:t>et al</a:t>
            </a:r>
            <a:r>
              <a:rPr lang="en-CA" sz="1400" dirty="0"/>
              <a:t>. (2022). Denitrification-driven transcription and enzyme production at the river-groundwater interface: Insights from reactive-transport modeling. </a:t>
            </a:r>
            <a:r>
              <a:rPr lang="en-CA" sz="1400" i="1" dirty="0"/>
              <a:t>Water Resources Research </a:t>
            </a:r>
            <a:r>
              <a:rPr lang="en-CA" sz="1400" b="1" dirty="0"/>
              <a:t>58</a:t>
            </a:r>
            <a:r>
              <a:rPr lang="en-CA" sz="1400" dirty="0"/>
              <a:t>, e2021WR031584. </a:t>
            </a:r>
          </a:p>
        </p:txBody>
      </p:sp>
    </p:spTree>
    <p:extLst>
      <p:ext uri="{BB962C8B-B14F-4D97-AF65-F5344CB8AC3E}">
        <p14:creationId xmlns:p14="http://schemas.microsoft.com/office/powerpoint/2010/main" val="304572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1198B-44F6-656E-3D31-0843211C3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5202-321F-C1EA-136E-0966B910D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+mn-lt"/>
              </a:rPr>
              <a:t>Mensagens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finais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88148-D5C5-4C13-E2D7-CFCA091C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39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64E01-DB10-9312-92C2-DE71CFA8C863}"/>
              </a:ext>
            </a:extLst>
          </p:cNvPr>
          <p:cNvSpPr txBox="1"/>
          <p:nvPr/>
        </p:nvSpPr>
        <p:spPr>
          <a:xfrm>
            <a:off x="1097279" y="2132241"/>
            <a:ext cx="1059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sz="2400" dirty="0"/>
              <a:t>A caracterização molecular da matéria orgânica natural (NOM), juntamente com as estimativas bioenergéticas, podem auxiliar na identificação de zonas de reação microbiana em subsuperfície.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DA7B11-7D8B-87D1-8A13-66C5F2D9E52A}"/>
              </a:ext>
            </a:extLst>
          </p:cNvPr>
          <p:cNvSpPr txBox="1"/>
          <p:nvPr/>
        </p:nvSpPr>
        <p:spPr>
          <a:xfrm>
            <a:off x="1066800" y="3359965"/>
            <a:ext cx="10624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sz="2400" dirty="0"/>
              <a:t>A resolução temporal e espacial da amostragem de águas subterrâneas impõe limitações práticas à interpretação de dados moleculares, </a:t>
            </a:r>
            <a:r>
              <a:rPr lang="pt-BR" sz="2400" dirty="0" err="1"/>
              <a:t>ômicos</a:t>
            </a:r>
            <a:r>
              <a:rPr lang="pt-BR" sz="2400" dirty="0"/>
              <a:t> e MON.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2EE6DD-A38C-865A-12DB-9DDD91F19F64}"/>
              </a:ext>
            </a:extLst>
          </p:cNvPr>
          <p:cNvSpPr txBox="1"/>
          <p:nvPr/>
        </p:nvSpPr>
        <p:spPr>
          <a:xfrm>
            <a:off x="1097279" y="1274146"/>
            <a:ext cx="10593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sz="2400" dirty="0"/>
              <a:t>Os métodos </a:t>
            </a:r>
            <a:r>
              <a:rPr lang="pt-BR" sz="2400" dirty="0" err="1"/>
              <a:t>ômicos</a:t>
            </a:r>
            <a:r>
              <a:rPr lang="pt-BR" sz="2400" dirty="0"/>
              <a:t> podem fornecer dados mais detalhados sobre a estrutura, as funções e a atividade das comunidades microbianas em subsuperfície.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2BC06-D275-FB1D-1BBF-15696F86AF98}"/>
              </a:ext>
            </a:extLst>
          </p:cNvPr>
          <p:cNvSpPr txBox="1"/>
          <p:nvPr/>
        </p:nvSpPr>
        <p:spPr>
          <a:xfrm>
            <a:off x="1066800" y="4349071"/>
            <a:ext cx="1043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sz="2400" dirty="0"/>
              <a:t>A nova geração de ferramentas de modelagem de transporte reativo, baseadas em genes e bioenergética, tem contribuído para suprir as lacunas do conhecimento sobre os dados temporais e espaciais, que são inerentes à investigação das águas subterrâneas.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7E8E26-3BAF-4C1E-EBED-ECC67FB9718F}"/>
              </a:ext>
            </a:extLst>
          </p:cNvPr>
          <p:cNvSpPr txBox="1"/>
          <p:nvPr/>
        </p:nvSpPr>
        <p:spPr>
          <a:xfrm>
            <a:off x="11506200" y="5981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1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F5954-4B7A-5378-8E4F-2A2AD9C09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23660-F65D-7D05-B369-1A681A3B4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Vida = </a:t>
            </a:r>
            <a:r>
              <a:rPr lang="en-US" dirty="0" err="1">
                <a:latin typeface="+mn-lt"/>
              </a:rPr>
              <a:t>desequilíbrio</a:t>
            </a:r>
            <a:r>
              <a:rPr lang="en-US" dirty="0">
                <a:latin typeface="+mn-lt"/>
              </a:rPr>
              <a:t> redox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F2D37-FC52-B60A-E1C4-BC36E51A1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4</a:t>
            </a:fld>
            <a:endParaRPr lang="en-CA"/>
          </a:p>
        </p:txBody>
      </p:sp>
      <p:pic>
        <p:nvPicPr>
          <p:cNvPr id="7" name="Picture 6" descr="A red and blue lines with text&#10;&#10;AI-generated content may be incorrect.">
            <a:extLst>
              <a:ext uri="{FF2B5EF4-FFF2-40B4-BE49-F238E27FC236}">
                <a16:creationId xmlns:a16="http://schemas.microsoft.com/office/drawing/2014/main" id="{137A56AE-240C-8FE7-F6AA-314B8E1C9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09" y="1865538"/>
            <a:ext cx="7772400" cy="21748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F74612-B595-81A7-CBC4-0A982CEC8EDF}"/>
              </a:ext>
            </a:extLst>
          </p:cNvPr>
          <p:cNvSpPr txBox="1"/>
          <p:nvPr/>
        </p:nvSpPr>
        <p:spPr>
          <a:xfrm>
            <a:off x="1207909" y="4405606"/>
            <a:ext cx="4531154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Composto</a:t>
            </a:r>
            <a:r>
              <a:rPr lang="en-US" dirty="0"/>
              <a:t> A = </a:t>
            </a:r>
            <a:r>
              <a:rPr lang="en-US" dirty="0" err="1"/>
              <a:t>doador</a:t>
            </a:r>
            <a:r>
              <a:rPr lang="en-US" dirty="0"/>
              <a:t> de </a:t>
            </a:r>
            <a:r>
              <a:rPr lang="en-US" dirty="0" err="1"/>
              <a:t>elétrons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Composto</a:t>
            </a:r>
            <a:r>
              <a:rPr lang="en-US" dirty="0"/>
              <a:t> B = </a:t>
            </a:r>
            <a:r>
              <a:rPr lang="en-US" dirty="0" err="1"/>
              <a:t>aceptor</a:t>
            </a:r>
            <a:r>
              <a:rPr lang="en-US" dirty="0"/>
              <a:t> de </a:t>
            </a:r>
            <a:r>
              <a:rPr lang="en-US" dirty="0" err="1"/>
              <a:t>elétrons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75FC18-5001-E191-76AF-9EC088067E76}"/>
              </a:ext>
            </a:extLst>
          </p:cNvPr>
          <p:cNvSpPr txBox="1"/>
          <p:nvPr/>
        </p:nvSpPr>
        <p:spPr>
          <a:xfrm>
            <a:off x="1207909" y="5651231"/>
            <a:ext cx="10058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Fonte: https://bio.libretexts.org/Bookshelves/Microbiology/Microbiology_%28Bruslind%29/12%3A_Energetics_and_Redox_Reactions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4142A15-71B9-4272-802C-0F3A1649F7B0}"/>
              </a:ext>
            </a:extLst>
          </p:cNvPr>
          <p:cNvGrpSpPr/>
          <p:nvPr/>
        </p:nvGrpSpPr>
        <p:grpSpPr>
          <a:xfrm>
            <a:off x="9088485" y="2506580"/>
            <a:ext cx="2124000" cy="1152000"/>
            <a:chOff x="9088485" y="2506580"/>
            <a:chExt cx="2124000" cy="1152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A4931FC-7AFA-E5A8-F1F7-1F5331BB5401}"/>
                </a:ext>
              </a:extLst>
            </p:cNvPr>
            <p:cNvGrpSpPr/>
            <p:nvPr/>
          </p:nvGrpSpPr>
          <p:grpSpPr>
            <a:xfrm>
              <a:off x="9270523" y="2779105"/>
              <a:ext cx="1787357" cy="595863"/>
              <a:chOff x="9267102" y="2708591"/>
              <a:chExt cx="1787357" cy="59586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B72177-F53F-FE5C-6F09-D44AC11DC383}"/>
                  </a:ext>
                </a:extLst>
              </p:cNvPr>
              <p:cNvSpPr txBox="1"/>
              <p:nvPr/>
            </p:nvSpPr>
            <p:spPr>
              <a:xfrm>
                <a:off x="9505637" y="2708591"/>
                <a:ext cx="15488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b="1" dirty="0"/>
                  <a:t> </a:t>
                </a:r>
                <a:r>
                  <a:rPr lang="en-US" sz="3200" b="1" dirty="0" err="1"/>
                  <a:t>energia</a:t>
                </a:r>
                <a:endParaRPr lang="en-US" sz="3200" b="1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A870B0-4B2F-F766-D5FF-F98A5911C830}"/>
                  </a:ext>
                </a:extLst>
              </p:cNvPr>
              <p:cNvSpPr txBox="1"/>
              <p:nvPr/>
            </p:nvSpPr>
            <p:spPr>
              <a:xfrm>
                <a:off x="9267102" y="2719679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b="1" dirty="0"/>
                  <a:t>+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147E7BE-A06F-3955-5482-B50E98B7089F}"/>
                </a:ext>
              </a:extLst>
            </p:cNvPr>
            <p:cNvSpPr/>
            <p:nvPr/>
          </p:nvSpPr>
          <p:spPr>
            <a:xfrm>
              <a:off x="9088485" y="2506580"/>
              <a:ext cx="2124000" cy="1152000"/>
            </a:xfrm>
            <a:prstGeom prst="ellipse">
              <a:avLst/>
            </a:prstGeom>
            <a:solidFill>
              <a:srgbClr val="FF0000">
                <a:alpha val="10000"/>
              </a:srgbClr>
            </a:solidFill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5277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2F653-C674-ADB5-6FE1-417551230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3D007-3713-3F1F-E9E9-F12435DC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EA7D0-47FD-8086-B762-20D257C8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40</a:t>
            </a:fld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9EF33E-23F5-146C-D402-FC544E51439D}"/>
              </a:ext>
            </a:extLst>
          </p:cNvPr>
          <p:cNvSpPr/>
          <p:nvPr/>
        </p:nvSpPr>
        <p:spPr>
          <a:xfrm>
            <a:off x="1001486" y="859971"/>
            <a:ext cx="10319657" cy="631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erson's hands over a spoon over food&#10;&#10;AI-generated content may be incorrect.">
            <a:extLst>
              <a:ext uri="{FF2B5EF4-FFF2-40B4-BE49-F238E27FC236}">
                <a16:creationId xmlns:a16="http://schemas.microsoft.com/office/drawing/2014/main" id="{F2823DBE-C7F6-2B17-7220-463E49FA69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71" y="33087"/>
            <a:ext cx="9894857" cy="63011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6CAAD6-E575-C297-7C64-DAC2D7EE08B5}"/>
              </a:ext>
            </a:extLst>
          </p:cNvPr>
          <p:cNvSpPr txBox="1"/>
          <p:nvPr/>
        </p:nvSpPr>
        <p:spPr>
          <a:xfrm>
            <a:off x="2999014" y="2538430"/>
            <a:ext cx="6324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000" b="1" dirty="0">
                <a:solidFill>
                  <a:srgbClr val="7030A0"/>
                </a:solidFill>
              </a:rPr>
              <a:t>Obrigado pela atenção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B7DA24-B9D8-DF62-EFB7-A8DB7A3B59CA}"/>
              </a:ext>
            </a:extLst>
          </p:cNvPr>
          <p:cNvSpPr txBox="1"/>
          <p:nvPr/>
        </p:nvSpPr>
        <p:spPr>
          <a:xfrm>
            <a:off x="5931221" y="5388430"/>
            <a:ext cx="518635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Think of the world as a restaurant.</a:t>
            </a:r>
          </a:p>
          <a:p>
            <a:r>
              <a:rPr lang="en-US" dirty="0"/>
              <a:t>K.K. </a:t>
            </a:r>
            <a:r>
              <a:rPr lang="en-US" dirty="0" err="1"/>
              <a:t>Turekian</a:t>
            </a:r>
            <a:r>
              <a:rPr lang="en-US" dirty="0"/>
              <a:t> (sometime in the late 1980s)</a:t>
            </a:r>
          </a:p>
        </p:txBody>
      </p:sp>
    </p:spTree>
    <p:extLst>
      <p:ext uri="{BB962C8B-B14F-4D97-AF65-F5344CB8AC3E}">
        <p14:creationId xmlns:p14="http://schemas.microsoft.com/office/powerpoint/2010/main" val="3980112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90119-229B-2B23-B873-EE5FD9F9B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1A40982-BA5B-B494-7CE0-BE87B1200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829432"/>
          </a:xfrm>
        </p:spPr>
        <p:txBody>
          <a:bodyPr/>
          <a:lstStyle/>
          <a:p>
            <a:r>
              <a:rPr lang="en-US" dirty="0">
                <a:latin typeface="+mn-lt"/>
              </a:rPr>
              <a:t>Energia </a:t>
            </a:r>
            <a:r>
              <a:rPr lang="en-US" dirty="0" err="1">
                <a:latin typeface="+mn-lt"/>
              </a:rPr>
              <a:t>celular</a:t>
            </a:r>
            <a:endParaRPr lang="en-US" dirty="0">
              <a:latin typeface="+mn-lt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362777B-CB83-D3D1-DA32-D27B1C604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4248A5D1-8234-475C-8F50-D6EE7B6D6251}" type="slidenum">
              <a:rPr lang="en-CA" smtClean="0"/>
              <a:pPr/>
              <a:t>5</a:t>
            </a:fld>
            <a:endParaRPr lang="en-CA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E01C72-FEEE-DF2D-18B3-FA4DEA289016}"/>
              </a:ext>
            </a:extLst>
          </p:cNvPr>
          <p:cNvSpPr txBox="1"/>
          <p:nvPr/>
        </p:nvSpPr>
        <p:spPr>
          <a:xfrm>
            <a:off x="1769750" y="5608986"/>
            <a:ext cx="2125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 err="1"/>
              <a:t>Cortesia</a:t>
            </a:r>
            <a:r>
              <a:rPr lang="en-CA" sz="1200" dirty="0"/>
              <a:t>: Christina Smeaton</a:t>
            </a:r>
          </a:p>
        </p:txBody>
      </p:sp>
      <p:pic>
        <p:nvPicPr>
          <p:cNvPr id="50" name="Content Placeholder 3">
            <a:extLst>
              <a:ext uri="{FF2B5EF4-FFF2-40B4-BE49-F238E27FC236}">
                <a16:creationId xmlns:a16="http://schemas.microsoft.com/office/drawing/2014/main" id="{08834F6D-44DB-EEB0-16FB-970FE6F2F7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56"/>
          <a:stretch/>
        </p:blipFill>
        <p:spPr>
          <a:xfrm>
            <a:off x="1320195" y="1772717"/>
            <a:ext cx="862223" cy="4346330"/>
          </a:xfrm>
          <a:prstGeom prst="rect">
            <a:avLst/>
          </a:prstGeom>
        </p:spPr>
      </p:pic>
      <p:sp>
        <p:nvSpPr>
          <p:cNvPr id="52" name="TextBox 37">
            <a:extLst>
              <a:ext uri="{FF2B5EF4-FFF2-40B4-BE49-F238E27FC236}">
                <a16:creationId xmlns:a16="http://schemas.microsoft.com/office/drawing/2014/main" id="{92678FBF-7ADD-409E-AF2B-5310E9A79774}"/>
              </a:ext>
            </a:extLst>
          </p:cNvPr>
          <p:cNvSpPr txBox="1"/>
          <p:nvPr/>
        </p:nvSpPr>
        <p:spPr>
          <a:xfrm>
            <a:off x="5261903" y="5441896"/>
            <a:ext cx="19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corpo"/>
              </a:rPr>
              <a:t>ox</a:t>
            </a:r>
            <a:r>
              <a:rPr lang="en-US" sz="1600" dirty="0"/>
              <a:t>: </a:t>
            </a:r>
            <a:r>
              <a:rPr lang="en-US" sz="1600" dirty="0" err="1"/>
              <a:t>oxidante</a:t>
            </a:r>
            <a:endParaRPr lang="en-US" sz="1600" dirty="0"/>
          </a:p>
          <a:p>
            <a:r>
              <a:rPr lang="en-US" sz="1600" dirty="0"/>
              <a:t>red: </a:t>
            </a:r>
            <a:r>
              <a:rPr lang="en-US" sz="1600" dirty="0" err="1"/>
              <a:t>redutor</a:t>
            </a:r>
            <a:endParaRPr lang="en-US" sz="1600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50194A9B-7C70-457B-906F-88A0C60FB5F7}"/>
              </a:ext>
            </a:extLst>
          </p:cNvPr>
          <p:cNvGrpSpPr/>
          <p:nvPr/>
        </p:nvGrpSpPr>
        <p:grpSpPr>
          <a:xfrm>
            <a:off x="1881509" y="1372024"/>
            <a:ext cx="10305867" cy="4513961"/>
            <a:chOff x="1881509" y="1372024"/>
            <a:chExt cx="10305867" cy="45139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8089CCF-F6FD-BBA4-D8A4-3297FEA4F280}"/>
                </a:ext>
              </a:extLst>
            </p:cNvPr>
            <p:cNvGrpSpPr/>
            <p:nvPr/>
          </p:nvGrpSpPr>
          <p:grpSpPr>
            <a:xfrm>
              <a:off x="7924278" y="3127091"/>
              <a:ext cx="2399840" cy="1612916"/>
              <a:chOff x="6935828" y="3127091"/>
              <a:chExt cx="2399840" cy="1612916"/>
            </a:xfrm>
          </p:grpSpPr>
          <p:pic>
            <p:nvPicPr>
              <p:cNvPr id="21" name="Content Placeholder 3">
                <a:extLst>
                  <a:ext uri="{FF2B5EF4-FFF2-40B4-BE49-F238E27FC236}">
                    <a16:creationId xmlns:a16="http://schemas.microsoft.com/office/drawing/2014/main" id="{1C9C3F9D-FA01-BB12-B502-619DEB4241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392" t="62890" r="5148"/>
              <a:stretch/>
            </p:blipFill>
            <p:spPr>
              <a:xfrm>
                <a:off x="7355352" y="3127091"/>
                <a:ext cx="1980316" cy="161291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D4D4F1A-267A-699D-27ED-3F372DE6C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35828" y="3288257"/>
                <a:ext cx="507137" cy="1262449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5BD92B-F569-E004-3BEF-3BDE23861EC1}"/>
                </a:ext>
              </a:extLst>
            </p:cNvPr>
            <p:cNvGrpSpPr/>
            <p:nvPr/>
          </p:nvGrpSpPr>
          <p:grpSpPr>
            <a:xfrm>
              <a:off x="7959903" y="4481119"/>
              <a:ext cx="2443716" cy="1404866"/>
              <a:chOff x="6935828" y="4481119"/>
              <a:chExt cx="2443716" cy="1404866"/>
            </a:xfrm>
          </p:grpSpPr>
          <p:pic>
            <p:nvPicPr>
              <p:cNvPr id="19" name="Content Placeholder 3">
                <a:extLst>
                  <a:ext uri="{FF2B5EF4-FFF2-40B4-BE49-F238E27FC236}">
                    <a16:creationId xmlns:a16="http://schemas.microsoft.com/office/drawing/2014/main" id="{37679927-0B0E-CFB4-0081-927800A368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808" t="34683" r="5148" b="36451"/>
              <a:stretch/>
            </p:blipFill>
            <p:spPr>
              <a:xfrm>
                <a:off x="7437570" y="4481119"/>
                <a:ext cx="1941974" cy="1254632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B3D2EEE-BEB2-CF89-F535-B6E71A856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35828" y="4537214"/>
                <a:ext cx="507137" cy="1348771"/>
              </a:xfrm>
              <a:prstGeom prst="rect">
                <a:avLst/>
              </a:prstGeom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3027E59-1A1D-A304-C6D8-839A803F35D5}"/>
                </a:ext>
              </a:extLst>
            </p:cNvPr>
            <p:cNvSpPr/>
            <p:nvPr/>
          </p:nvSpPr>
          <p:spPr>
            <a:xfrm>
              <a:off x="7814196" y="2600513"/>
              <a:ext cx="43850" cy="59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A4EB051-E895-59ED-7EE0-50AB5199EA72}"/>
                </a:ext>
              </a:extLst>
            </p:cNvPr>
            <p:cNvSpPr/>
            <p:nvPr/>
          </p:nvSpPr>
          <p:spPr>
            <a:xfrm>
              <a:off x="8017395" y="2451158"/>
              <a:ext cx="132518" cy="195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533E1C-FB42-62DC-F0BE-DB447B1E7C2C}"/>
                </a:ext>
              </a:extLst>
            </p:cNvPr>
            <p:cNvSpPr txBox="1"/>
            <p:nvPr/>
          </p:nvSpPr>
          <p:spPr>
            <a:xfrm>
              <a:off x="8037401" y="1372024"/>
              <a:ext cx="30333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b="1" dirty="0"/>
                <a:t>A ENERGIA REQUER:</a:t>
              </a:r>
            </a:p>
          </p:txBody>
        </p:sp>
        <p:pic>
          <p:nvPicPr>
            <p:cNvPr id="20" name="Content Placeholder 3">
              <a:extLst>
                <a:ext uri="{FF2B5EF4-FFF2-40B4-BE49-F238E27FC236}">
                  <a16:creationId xmlns:a16="http://schemas.microsoft.com/office/drawing/2014/main" id="{40C2565C-1211-EFD7-D287-18DBFC669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40" r="5148" b="66124"/>
            <a:stretch/>
          </p:blipFill>
          <p:spPr>
            <a:xfrm>
              <a:off x="8431414" y="1612235"/>
              <a:ext cx="2022028" cy="147236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CC7EF5-7B39-108B-E89F-F9AA5346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058013">
              <a:off x="6969946" y="2633373"/>
              <a:ext cx="927954" cy="50713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D7B72C-4D4C-AD60-CAB1-ED013030D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25578" y="2981424"/>
              <a:ext cx="161852" cy="29133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3B0080-BBC9-21B9-1B8E-61681D21E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29673" y="2028510"/>
              <a:ext cx="496347" cy="127323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F4D4E5-8E56-7D91-FB34-7A4909B72028}"/>
                </a:ext>
              </a:extLst>
            </p:cNvPr>
            <p:cNvSpPr txBox="1"/>
            <p:nvPr/>
          </p:nvSpPr>
          <p:spPr>
            <a:xfrm>
              <a:off x="5264249" y="5191901"/>
              <a:ext cx="20710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Symbol" pitchFamily="2" charset="2"/>
                </a:rPr>
                <a:t>m</a:t>
              </a:r>
              <a:r>
                <a:rPr lang="en-US" sz="1600" dirty="0"/>
                <a:t>: taxa de </a:t>
              </a:r>
              <a:r>
                <a:rPr lang="en-US" sz="1600" dirty="0" err="1"/>
                <a:t>crescimento</a:t>
              </a:r>
              <a:endParaRPr lang="en-US" sz="16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E810079-AD13-FDCF-258B-ED5B49DCD42C}"/>
                </a:ext>
              </a:extLst>
            </p:cNvPr>
            <p:cNvGrpSpPr/>
            <p:nvPr/>
          </p:nvGrpSpPr>
          <p:grpSpPr>
            <a:xfrm>
              <a:off x="5247866" y="4648739"/>
              <a:ext cx="2132443" cy="630912"/>
              <a:chOff x="9582930" y="3214600"/>
              <a:chExt cx="2132443" cy="630912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61D1F88-512E-7C5F-DE3D-3AABFEEE4BED}"/>
                  </a:ext>
                </a:extLst>
              </p:cNvPr>
              <p:cNvSpPr txBox="1"/>
              <p:nvPr/>
            </p:nvSpPr>
            <p:spPr>
              <a:xfrm>
                <a:off x="9582930" y="3214600"/>
                <a:ext cx="21038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ED: </a:t>
                </a:r>
                <a:r>
                  <a:rPr lang="en-US" sz="1600" dirty="0" err="1"/>
                  <a:t>doador</a:t>
                </a:r>
                <a:r>
                  <a:rPr lang="en-US" sz="1600" dirty="0"/>
                  <a:t> de </a:t>
                </a:r>
                <a:r>
                  <a:rPr lang="en-US" sz="1600" dirty="0" err="1"/>
                  <a:t>elétrons</a:t>
                </a:r>
                <a:endParaRPr lang="en-US" sz="160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99040D7-814B-2335-F8D6-ECBC3F5D4379}"/>
                  </a:ext>
                </a:extLst>
              </p:cNvPr>
              <p:cNvSpPr txBox="1"/>
              <p:nvPr/>
            </p:nvSpPr>
            <p:spPr>
              <a:xfrm>
                <a:off x="9582930" y="3506958"/>
                <a:ext cx="21324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EA: </a:t>
                </a:r>
                <a:r>
                  <a:rPr lang="en-US" sz="1600" dirty="0" err="1"/>
                  <a:t>aceptor</a:t>
                </a:r>
                <a:r>
                  <a:rPr lang="en-US" sz="1600" dirty="0"/>
                  <a:t> de </a:t>
                </a:r>
                <a:r>
                  <a:rPr lang="en-US" sz="1600" dirty="0" err="1"/>
                  <a:t>elétrons</a:t>
                </a:r>
                <a:endParaRPr lang="en-US" sz="1600" dirty="0"/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2947DA1-2365-2F71-6D0C-136834117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20330" y="2636139"/>
              <a:ext cx="1963809" cy="69057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7BC7801-A37C-43BD-5F64-8476016D5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4034" y="3859284"/>
              <a:ext cx="1942229" cy="77689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88C9178-EAC0-0315-6EA9-AA06A0DDD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47245" y="2972107"/>
              <a:ext cx="3949198" cy="140272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2E478AE-E013-5C41-1787-3A906A085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44034" y="3417164"/>
              <a:ext cx="668990" cy="52871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EBF9ED8-AC97-4DB5-8D9D-9C10E9C5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13024" y="3381314"/>
              <a:ext cx="129482" cy="463977"/>
            </a:xfrm>
            <a:prstGeom prst="rect">
              <a:avLst/>
            </a:prstGeom>
          </p:spPr>
        </p:pic>
        <p:pic>
          <p:nvPicPr>
            <p:cNvPr id="46" name="Content Placeholder 3">
              <a:extLst>
                <a:ext uri="{FF2B5EF4-FFF2-40B4-BE49-F238E27FC236}">
                  <a16:creationId xmlns:a16="http://schemas.microsoft.com/office/drawing/2014/main" id="{BEE9E775-AE09-F9CD-9F4F-EBC65EAC5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38" t="70468" r="58778" b="12436"/>
            <a:stretch/>
          </p:blipFill>
          <p:spPr>
            <a:xfrm>
              <a:off x="3832824" y="4587134"/>
              <a:ext cx="1059737" cy="743036"/>
            </a:xfrm>
            <a:prstGeom prst="rect">
              <a:avLst/>
            </a:prstGeom>
          </p:spPr>
        </p:pic>
        <p:pic>
          <p:nvPicPr>
            <p:cNvPr id="47" name="Content Placeholder 3">
              <a:extLst>
                <a:ext uri="{FF2B5EF4-FFF2-40B4-BE49-F238E27FC236}">
                  <a16:creationId xmlns:a16="http://schemas.microsoft.com/office/drawing/2014/main" id="{A262ED8E-DB7E-3AAB-01E8-F7A854C31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42" t="56944" r="31718" b="30164"/>
            <a:stretch/>
          </p:blipFill>
          <p:spPr>
            <a:xfrm>
              <a:off x="6397359" y="4075855"/>
              <a:ext cx="852662" cy="560321"/>
            </a:xfrm>
            <a:prstGeom prst="rect">
              <a:avLst/>
            </a:prstGeom>
          </p:spPr>
        </p:pic>
        <p:pic>
          <p:nvPicPr>
            <p:cNvPr id="48" name="Content Placeholder 3">
              <a:extLst>
                <a:ext uri="{FF2B5EF4-FFF2-40B4-BE49-F238E27FC236}">
                  <a16:creationId xmlns:a16="http://schemas.microsoft.com/office/drawing/2014/main" id="{46E85E8A-9255-A4A3-E649-226140D64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25" t="7689" r="34547" b="78018"/>
            <a:stretch/>
          </p:blipFill>
          <p:spPr>
            <a:xfrm>
              <a:off x="5830818" y="2020269"/>
              <a:ext cx="962290" cy="62122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69D9506-108A-28E9-37B0-4F258C5CC6D1}"/>
                </a:ext>
              </a:extLst>
            </p:cNvPr>
            <p:cNvSpPr txBox="1"/>
            <p:nvPr/>
          </p:nvSpPr>
          <p:spPr>
            <a:xfrm>
              <a:off x="5212224" y="3370524"/>
              <a:ext cx="839187" cy="383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/>
                <a:t>8 e</a:t>
              </a:r>
              <a:r>
                <a:rPr lang="en-CA" sz="2000" baseline="30000" dirty="0"/>
                <a:t>-</a:t>
              </a:r>
              <a:endParaRPr lang="en-CA" sz="20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812DBA-3C75-08DB-6FFE-E3C6F479B56E}"/>
                </a:ext>
              </a:extLst>
            </p:cNvPr>
            <p:cNvSpPr txBox="1"/>
            <p:nvPr/>
          </p:nvSpPr>
          <p:spPr>
            <a:xfrm>
              <a:off x="2576431" y="1372024"/>
              <a:ext cx="3507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b="1" dirty="0"/>
                <a:t>PRODUÇÃO DE ENERGIA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2DFD2DE-049A-98EB-1D85-9081944F49E1}"/>
                </a:ext>
              </a:extLst>
            </p:cNvPr>
            <p:cNvSpPr/>
            <p:nvPr/>
          </p:nvSpPr>
          <p:spPr>
            <a:xfrm>
              <a:off x="8017395" y="2451158"/>
              <a:ext cx="132518" cy="195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0CAE024B-4128-488C-BB42-A989B11169BA}"/>
                </a:ext>
              </a:extLst>
            </p:cNvPr>
            <p:cNvSpPr txBox="1"/>
            <p:nvPr/>
          </p:nvSpPr>
          <p:spPr>
            <a:xfrm rot="16200000">
              <a:off x="1323574" y="3393277"/>
              <a:ext cx="151597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catabolismo</a:t>
              </a:r>
            </a:p>
          </p:txBody>
        </p:sp>
        <p:pic>
          <p:nvPicPr>
            <p:cNvPr id="49" name="Content Placeholder 3">
              <a:extLst>
                <a:ext uri="{FF2B5EF4-FFF2-40B4-BE49-F238E27FC236}">
                  <a16:creationId xmlns:a16="http://schemas.microsoft.com/office/drawing/2014/main" id="{83BEC947-E16D-1E56-5E72-EE8D562B7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2" t="14232" r="67028" b="70634"/>
            <a:stretch/>
          </p:blipFill>
          <p:spPr>
            <a:xfrm>
              <a:off x="3544440" y="2314338"/>
              <a:ext cx="913567" cy="657768"/>
            </a:xfrm>
            <a:prstGeom prst="rect">
              <a:avLst/>
            </a:prstGeom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1AFEA01E-8111-4D2A-BAE2-EA63429C58ED}"/>
                </a:ext>
              </a:extLst>
            </p:cNvPr>
            <p:cNvSpPr txBox="1"/>
            <p:nvPr/>
          </p:nvSpPr>
          <p:spPr>
            <a:xfrm>
              <a:off x="8880328" y="1990125"/>
              <a:ext cx="180363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anabolismo</a:t>
              </a:r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418413D5-FDF3-4A40-B8E1-93CC6067E430}"/>
                </a:ext>
              </a:extLst>
            </p:cNvPr>
            <p:cNvSpPr txBox="1"/>
            <p:nvPr/>
          </p:nvSpPr>
          <p:spPr>
            <a:xfrm>
              <a:off x="8833240" y="3166929"/>
              <a:ext cx="335413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manutenção</a:t>
              </a: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7E6A77B7-6A53-4610-BD53-414634978848}"/>
                </a:ext>
              </a:extLst>
            </p:cNvPr>
            <p:cNvSpPr txBox="1"/>
            <p:nvPr/>
          </p:nvSpPr>
          <p:spPr>
            <a:xfrm>
              <a:off x="8898024" y="4573704"/>
              <a:ext cx="313355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dissipação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2294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DF2E5-C26E-B86A-1799-2B869650C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F843F3-AE0B-52B1-38DF-2D537AE14790}"/>
              </a:ext>
            </a:extLst>
          </p:cNvPr>
          <p:cNvSpPr/>
          <p:nvPr/>
        </p:nvSpPr>
        <p:spPr>
          <a:xfrm>
            <a:off x="5664527" y="5617931"/>
            <a:ext cx="5832000" cy="1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ABAA90-2968-9573-4A84-EA8950C14361}"/>
              </a:ext>
            </a:extLst>
          </p:cNvPr>
          <p:cNvSpPr/>
          <p:nvPr/>
        </p:nvSpPr>
        <p:spPr>
          <a:xfrm>
            <a:off x="7814196" y="2600513"/>
            <a:ext cx="43850" cy="59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37E0A8-D445-5088-F31D-A7BE153397A1}"/>
              </a:ext>
            </a:extLst>
          </p:cNvPr>
          <p:cNvSpPr/>
          <p:nvPr/>
        </p:nvSpPr>
        <p:spPr>
          <a:xfrm>
            <a:off x="8017395" y="2451158"/>
            <a:ext cx="132518" cy="19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14FE60-58B8-CA54-4187-46876C2B6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829432"/>
          </a:xfrm>
        </p:spPr>
        <p:txBody>
          <a:bodyPr/>
          <a:lstStyle/>
          <a:p>
            <a:r>
              <a:rPr lang="en-US" dirty="0">
                <a:latin typeface="+mn-lt"/>
              </a:rPr>
              <a:t>O que é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i="1" dirty="0">
                <a:latin typeface="+mn-lt"/>
              </a:rPr>
              <a:t>G</a:t>
            </a:r>
            <a:r>
              <a:rPr lang="en-US" dirty="0">
                <a:latin typeface="+mn-lt"/>
              </a:rPr>
              <a:t>?</a:t>
            </a:r>
            <a:endParaRPr lang="en-US" i="1" dirty="0">
              <a:latin typeface="+mn-lt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36A6347E-EE76-DD2F-2FAA-CA584DD49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4248A5D1-8234-475C-8F50-D6EE7B6D6251}" type="slidenum">
              <a:rPr lang="en-CA" smtClean="0"/>
              <a:pPr/>
              <a:t>6</a:t>
            </a:fld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9832F-D063-EBDE-FE5C-D726D85329F6}"/>
              </a:ext>
            </a:extLst>
          </p:cNvPr>
          <p:cNvSpPr txBox="1"/>
          <p:nvPr/>
        </p:nvSpPr>
        <p:spPr>
          <a:xfrm>
            <a:off x="1185833" y="2452850"/>
            <a:ext cx="9257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Energia</a:t>
            </a:r>
            <a:r>
              <a:rPr lang="en-US" sz="2400" b="1" dirty="0"/>
              <a:t> Livre de Gibbs </a:t>
            </a:r>
            <a:r>
              <a:rPr lang="en-US" sz="2400" dirty="0"/>
              <a:t>= </a:t>
            </a:r>
            <a:r>
              <a:rPr lang="pt-BR" sz="2400" dirty="0"/>
              <a:t>fração de energia total utilizada por uma reação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6457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B3038-F419-0AD9-E2AE-3E72EA92E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0FEB8-30AF-E13B-D5C7-4C084186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3" y="286605"/>
            <a:ext cx="10602227" cy="82943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+mn-lt"/>
              </a:rPr>
              <a:t>Produção</a:t>
            </a:r>
            <a:r>
              <a:rPr lang="en-US" dirty="0">
                <a:latin typeface="+mn-lt"/>
              </a:rPr>
              <a:t> de </a:t>
            </a:r>
            <a:r>
              <a:rPr lang="en-US" dirty="0" err="1">
                <a:latin typeface="+mn-lt"/>
              </a:rPr>
              <a:t>energia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celular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=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poder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redutor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586B7-4D36-6DF5-8602-2BC75611D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7</a:t>
            </a:fld>
            <a:endParaRPr lang="en-CA"/>
          </a:p>
        </p:txBody>
      </p:sp>
      <p:pic>
        <p:nvPicPr>
          <p:cNvPr id="4" name="Picture 3" descr="A diagram of a molecule and a diagram of a molecule&#10;&#10;AI-generated content may be incorrect.">
            <a:extLst>
              <a:ext uri="{FF2B5EF4-FFF2-40B4-BE49-F238E27FC236}">
                <a16:creationId xmlns:a16="http://schemas.microsoft.com/office/drawing/2014/main" id="{55D428E7-106E-7483-EA8E-95A0CC9ED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28" y="1494752"/>
            <a:ext cx="6677504" cy="43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F4BEBA-FC4D-DCB0-03D3-44F2D6213A35}"/>
              </a:ext>
            </a:extLst>
          </p:cNvPr>
          <p:cNvSpPr txBox="1"/>
          <p:nvPr/>
        </p:nvSpPr>
        <p:spPr>
          <a:xfrm>
            <a:off x="1274401" y="5814752"/>
            <a:ext cx="10058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Fonte: https://courses.lumenlearning.com/suny-wmopen-biology1/chapter/redox-reactions/</a:t>
            </a:r>
          </a:p>
        </p:txBody>
      </p:sp>
    </p:spTree>
    <p:extLst>
      <p:ext uri="{BB962C8B-B14F-4D97-AF65-F5344CB8AC3E}">
        <p14:creationId xmlns:p14="http://schemas.microsoft.com/office/powerpoint/2010/main" val="1256951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9A250-9D31-18D7-24ED-A6529CB0D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497D4-69A1-0984-FD71-0BBA9B47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Poder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redutor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= “comida”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6B8A8-0000-EA97-6A74-E5A84C2D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8</a:t>
            </a:fld>
            <a:endParaRPr lang="en-CA"/>
          </a:p>
        </p:txBody>
      </p:sp>
      <p:pic>
        <p:nvPicPr>
          <p:cNvPr id="7" name="Picture 6" descr="A group of food in bowls&#10;&#10;AI-generated content may be incorrect.">
            <a:extLst>
              <a:ext uri="{FF2B5EF4-FFF2-40B4-BE49-F238E27FC236}">
                <a16:creationId xmlns:a16="http://schemas.microsoft.com/office/drawing/2014/main" id="{F3A5CCA3-B646-BF0F-5824-EC5C54576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17242"/>
            <a:ext cx="7772400" cy="43413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8117683-BFFB-1556-37CD-0CDD0864A005}"/>
              </a:ext>
            </a:extLst>
          </p:cNvPr>
          <p:cNvGrpSpPr/>
          <p:nvPr/>
        </p:nvGrpSpPr>
        <p:grpSpPr>
          <a:xfrm>
            <a:off x="3762283" y="1267912"/>
            <a:ext cx="4667433" cy="5040000"/>
            <a:chOff x="3762283" y="1267912"/>
            <a:chExt cx="4667433" cy="5040000"/>
          </a:xfrm>
        </p:grpSpPr>
        <p:pic>
          <p:nvPicPr>
            <p:cNvPr id="10" name="Picture 9" descr="A money bag with a dollar sign&#10;&#10;AI-generated content may be incorrect.">
              <a:extLst>
                <a:ext uri="{FF2B5EF4-FFF2-40B4-BE49-F238E27FC236}">
                  <a16:creationId xmlns:a16="http://schemas.microsoft.com/office/drawing/2014/main" id="{F426F31D-626B-3F7C-CB48-87C1AA767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283" y="1267912"/>
              <a:ext cx="4667433" cy="50400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F7103F4-6341-DC76-4552-8701B2AEC030}"/>
                </a:ext>
              </a:extLst>
            </p:cNvPr>
            <p:cNvSpPr/>
            <p:nvPr/>
          </p:nvSpPr>
          <p:spPr>
            <a:xfrm>
              <a:off x="5015999" y="3124200"/>
              <a:ext cx="2160000" cy="2160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7C6DD1-3B23-682E-EBD5-00F1E57A10D5}"/>
                </a:ext>
              </a:extLst>
            </p:cNvPr>
            <p:cNvSpPr txBox="1"/>
            <p:nvPr/>
          </p:nvSpPr>
          <p:spPr>
            <a:xfrm>
              <a:off x="5425282" y="2941845"/>
              <a:ext cx="1444626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0" dirty="0"/>
                <a:t>e</a:t>
              </a:r>
              <a:r>
                <a:rPr lang="en-US" sz="14000" baseline="30000" dirty="0"/>
                <a:t>-</a:t>
              </a:r>
              <a:endParaRPr lang="en-US" sz="1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440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744F1-D278-8767-99F8-3182E6C40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8D37C-ED6E-C4E6-DDC5-DAAE2834B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+mn-lt"/>
              </a:rPr>
              <a:t>Biorremediação</a:t>
            </a:r>
            <a:r>
              <a:rPr lang="en-US" dirty="0">
                <a:latin typeface="+mn-lt"/>
              </a:rPr>
              <a:t> de </a:t>
            </a:r>
            <a:r>
              <a:rPr lang="en-US" dirty="0" err="1">
                <a:latin typeface="+mn-lt"/>
              </a:rPr>
              <a:t>urânio</a:t>
            </a:r>
            <a:r>
              <a:rPr lang="en-US" dirty="0">
                <a:latin typeface="+mn-lt"/>
              </a:rPr>
              <a:t>: </a:t>
            </a:r>
            <a:r>
              <a:rPr lang="en-US" dirty="0" err="1">
                <a:latin typeface="+mn-lt"/>
              </a:rPr>
              <a:t>Bioestimulação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4F67D-2D8C-FB8C-3040-A412206D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8A5D1-8234-475C-8F50-D6EE7B6D6251}" type="slidenum">
              <a:rPr lang="en-CA" smtClean="0"/>
              <a:pPr/>
              <a:t>9</a:t>
            </a:fld>
            <a:endParaRPr lang="en-CA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50EE46-3416-478A-7950-3F8341D69F6C}"/>
              </a:ext>
            </a:extLst>
          </p:cNvPr>
          <p:cNvGrpSpPr/>
          <p:nvPr/>
        </p:nvGrpSpPr>
        <p:grpSpPr>
          <a:xfrm>
            <a:off x="1465009" y="1751431"/>
            <a:ext cx="3314996" cy="3600000"/>
            <a:chOff x="1097280" y="1987912"/>
            <a:chExt cx="3314996" cy="360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4498AF-CD8C-54D2-980B-3CF2CE466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280" y="1987912"/>
              <a:ext cx="2969072" cy="3600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2F9877-6EA2-17FF-8EC0-351D25F63F01}"/>
                </a:ext>
              </a:extLst>
            </p:cNvPr>
            <p:cNvSpPr txBox="1"/>
            <p:nvPr/>
          </p:nvSpPr>
          <p:spPr>
            <a:xfrm>
              <a:off x="2216247" y="3067434"/>
              <a:ext cx="96039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U</a:t>
              </a:r>
              <a:r>
                <a:rPr lang="en-US" sz="1400" baseline="30000" dirty="0"/>
                <a:t>6+ </a:t>
              </a:r>
              <a:r>
                <a:rPr lang="en-US" sz="1400" dirty="0"/>
                <a:t>solúvel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8DEB4E-E3B8-C635-B5D6-F33A98ED34FE}"/>
                </a:ext>
              </a:extLst>
            </p:cNvPr>
            <p:cNvSpPr txBox="1"/>
            <p:nvPr/>
          </p:nvSpPr>
          <p:spPr>
            <a:xfrm>
              <a:off x="2122909" y="3982695"/>
              <a:ext cx="1096647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U</a:t>
              </a:r>
              <a:r>
                <a:rPr lang="en-US" sz="1400" baseline="30000" dirty="0"/>
                <a:t>4+ </a:t>
              </a:r>
              <a:r>
                <a:rPr lang="en-US" sz="1400" dirty="0"/>
                <a:t>insolúvel</a:t>
              </a:r>
            </a:p>
          </p:txBody>
        </p:sp>
        <p:sp>
          <p:nvSpPr>
            <p:cNvPr id="15" name="Curved Down Arrow 14">
              <a:extLst>
                <a:ext uri="{FF2B5EF4-FFF2-40B4-BE49-F238E27FC236}">
                  <a16:creationId xmlns:a16="http://schemas.microsoft.com/office/drawing/2014/main" id="{3280BAD1-D46C-EC30-4398-A52B66A1E6A0}"/>
                </a:ext>
              </a:extLst>
            </p:cNvPr>
            <p:cNvSpPr/>
            <p:nvPr/>
          </p:nvSpPr>
          <p:spPr>
            <a:xfrm rot="5400000">
              <a:off x="3169259" y="3224296"/>
              <a:ext cx="1358802" cy="1127232"/>
            </a:xfrm>
            <a:prstGeom prst="curvedDownArrow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36B12A-9F76-D82F-6F31-C69C78142874}"/>
              </a:ext>
            </a:extLst>
          </p:cNvPr>
          <p:cNvGrpSpPr/>
          <p:nvPr/>
        </p:nvGrpSpPr>
        <p:grpSpPr>
          <a:xfrm>
            <a:off x="5755290" y="3309157"/>
            <a:ext cx="4719049" cy="857973"/>
            <a:chOff x="5669061" y="2701904"/>
            <a:chExt cx="4719049" cy="85797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F82DC8-50DE-C798-CE38-AD1F91B30ED2}"/>
                </a:ext>
              </a:extLst>
            </p:cNvPr>
            <p:cNvSpPr/>
            <p:nvPr/>
          </p:nvSpPr>
          <p:spPr>
            <a:xfrm>
              <a:off x="7160345" y="2701904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57B814A-EE59-5C3A-A15F-F82963ECEE2B}"/>
                </a:ext>
              </a:extLst>
            </p:cNvPr>
            <p:cNvSpPr/>
            <p:nvPr/>
          </p:nvSpPr>
          <p:spPr>
            <a:xfrm>
              <a:off x="5669061" y="3190545"/>
              <a:ext cx="47190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U</a:t>
              </a:r>
              <a:r>
                <a:rPr lang="en-US" baseline="30000" dirty="0"/>
                <a:t>6+   </a:t>
              </a:r>
              <a:r>
                <a:rPr lang="en-US" dirty="0"/>
                <a:t>+ </a:t>
              </a:r>
              <a:r>
                <a:rPr lang="en-US" dirty="0" err="1"/>
                <a:t>doador</a:t>
              </a:r>
              <a:r>
                <a:rPr lang="en-US" dirty="0"/>
                <a:t> de </a:t>
              </a:r>
              <a:r>
                <a:rPr lang="en-US" dirty="0" err="1"/>
                <a:t>elétrons</a:t>
              </a:r>
              <a:r>
                <a:rPr lang="en-US" dirty="0"/>
                <a:t> </a:t>
              </a:r>
              <a:r>
                <a:rPr lang="en-US" dirty="0">
                  <a:sym typeface="Wingdings" pitchFamily="2" charset="2"/>
                </a:rPr>
                <a:t>  </a:t>
              </a:r>
              <a:r>
                <a:rPr lang="en-US" dirty="0"/>
                <a:t>U</a:t>
              </a:r>
              <a:r>
                <a:rPr lang="en-US" baseline="30000" dirty="0"/>
                <a:t>4+ </a:t>
              </a:r>
              <a:r>
                <a:rPr lang="en-US" dirty="0"/>
                <a:t>+ CO</a:t>
              </a:r>
              <a:r>
                <a:rPr lang="en-US" baseline="-25000" dirty="0"/>
                <a:t>2</a:t>
              </a:r>
              <a:r>
                <a:rPr lang="en-US" dirty="0"/>
                <a:t> + </a:t>
              </a:r>
              <a:r>
                <a:rPr lang="en-US" dirty="0" err="1"/>
                <a:t>energia</a:t>
              </a:r>
              <a:endParaRPr lang="en-US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B0EC222-5F56-6625-135E-6901D363FE5E}"/>
              </a:ext>
            </a:extLst>
          </p:cNvPr>
          <p:cNvSpPr txBox="1"/>
          <p:nvPr/>
        </p:nvSpPr>
        <p:spPr>
          <a:xfrm>
            <a:off x="4971269" y="2549477"/>
            <a:ext cx="5838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Certos microrganismos podem "respirar" acoplando a redução de U⁶⁺ à oxidação de compostos orgânicos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2D035B-055F-AEA2-CE67-BB19C23BEC1C}"/>
              </a:ext>
            </a:extLst>
          </p:cNvPr>
          <p:cNvGrpSpPr/>
          <p:nvPr/>
        </p:nvGrpSpPr>
        <p:grpSpPr>
          <a:xfrm>
            <a:off x="5149197" y="3117430"/>
            <a:ext cx="3394851" cy="2779019"/>
            <a:chOff x="5149197" y="3195808"/>
            <a:chExt cx="3394851" cy="277901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639DD8-E5D2-8B83-1DFE-8949FC123449}"/>
                </a:ext>
              </a:extLst>
            </p:cNvPr>
            <p:cNvGrpSpPr/>
            <p:nvPr/>
          </p:nvGrpSpPr>
          <p:grpSpPr>
            <a:xfrm>
              <a:off x="5452016" y="3195808"/>
              <a:ext cx="1688209" cy="2431220"/>
              <a:chOff x="5584653" y="3241770"/>
              <a:chExt cx="1688209" cy="243122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B211757-B608-B520-A6B1-4011AFA2783F}"/>
                  </a:ext>
                </a:extLst>
              </p:cNvPr>
              <p:cNvGrpSpPr/>
              <p:nvPr/>
            </p:nvGrpSpPr>
            <p:grpSpPr>
              <a:xfrm>
                <a:off x="5584653" y="4655522"/>
                <a:ext cx="1022694" cy="1017468"/>
                <a:chOff x="3762283" y="1267912"/>
                <a:chExt cx="1333552" cy="1440000"/>
              </a:xfrm>
            </p:grpSpPr>
            <p:pic>
              <p:nvPicPr>
                <p:cNvPr id="25" name="Picture 24" descr="A money bag with a dollar sign&#10;&#10;AI-generated content may be incorrect.">
                  <a:extLst>
                    <a:ext uri="{FF2B5EF4-FFF2-40B4-BE49-F238E27FC236}">
                      <a16:creationId xmlns:a16="http://schemas.microsoft.com/office/drawing/2014/main" id="{F704823D-BFEE-0AE8-F6C7-F003D46177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2283" y="1267912"/>
                  <a:ext cx="1333552" cy="1440000"/>
                </a:xfrm>
                <a:prstGeom prst="rect">
                  <a:avLst/>
                </a:prstGeom>
              </p:spPr>
            </p:pic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BB30D0C-336C-7800-80C4-DCB48688B922}"/>
                    </a:ext>
                  </a:extLst>
                </p:cNvPr>
                <p:cNvSpPr/>
                <p:nvPr/>
              </p:nvSpPr>
              <p:spPr>
                <a:xfrm>
                  <a:off x="4120487" y="1798280"/>
                  <a:ext cx="617143" cy="61714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562B8C6-C8CD-FA82-2AF2-E1424548F33B}"/>
                    </a:ext>
                  </a:extLst>
                </p:cNvPr>
                <p:cNvSpPr txBox="1"/>
                <p:nvPr/>
              </p:nvSpPr>
              <p:spPr>
                <a:xfrm>
                  <a:off x="4207444" y="1776659"/>
                  <a:ext cx="522982" cy="6533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e</a:t>
                  </a:r>
                  <a:r>
                    <a:rPr lang="en-US" sz="2400" baseline="30000" dirty="0"/>
                    <a:t>-</a:t>
                  </a:r>
                  <a:endParaRPr lang="en-US" sz="2400" dirty="0"/>
                </a:p>
              </p:txBody>
            </p:sp>
          </p:grpSp>
          <p:sp>
            <p:nvSpPr>
              <p:cNvPr id="3" name="Arc 2">
                <a:extLst>
                  <a:ext uri="{FF2B5EF4-FFF2-40B4-BE49-F238E27FC236}">
                    <a16:creationId xmlns:a16="http://schemas.microsoft.com/office/drawing/2014/main" id="{92C5AEA3-4781-D4A1-8EA9-20DB0885E387}"/>
                  </a:ext>
                </a:extLst>
              </p:cNvPr>
              <p:cNvSpPr/>
              <p:nvPr/>
            </p:nvSpPr>
            <p:spPr>
              <a:xfrm rot="6016806">
                <a:off x="5828413" y="3819328"/>
                <a:ext cx="2022007" cy="866891"/>
              </a:xfrm>
              <a:prstGeom prst="arc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9D0558-D5D0-1BB0-3C98-1A10E76F81D2}"/>
                </a:ext>
              </a:extLst>
            </p:cNvPr>
            <p:cNvSpPr txBox="1"/>
            <p:nvPr/>
          </p:nvSpPr>
          <p:spPr>
            <a:xfrm>
              <a:off x="5149197" y="5605495"/>
              <a:ext cx="1449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fonte</a:t>
              </a:r>
              <a:r>
                <a:rPr lang="en-US" dirty="0"/>
                <a:t> externa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3F006C-AA15-B713-D739-C43FE1C48A77}"/>
                </a:ext>
              </a:extLst>
            </p:cNvPr>
            <p:cNvSpPr txBox="1"/>
            <p:nvPr/>
          </p:nvSpPr>
          <p:spPr>
            <a:xfrm>
              <a:off x="6902958" y="4802439"/>
              <a:ext cx="1641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bioestimulação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EC6FAC7-60D2-43F3-8D5D-B7C7948A2A10}"/>
              </a:ext>
            </a:extLst>
          </p:cNvPr>
          <p:cNvSpPr txBox="1"/>
          <p:nvPr/>
        </p:nvSpPr>
        <p:spPr>
          <a:xfrm>
            <a:off x="4971269" y="1785815"/>
            <a:ext cx="6093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Na biorremediação do urânio ocorre a imobilização de </a:t>
            </a:r>
            <a:r>
              <a:rPr lang="pt-BR" b="1" dirty="0"/>
              <a:t>U</a:t>
            </a:r>
            <a:r>
              <a:rPr lang="pt-BR" b="1" baseline="30000" dirty="0"/>
              <a:t>6+</a:t>
            </a:r>
            <a:r>
              <a:rPr lang="pt-BR" b="1" dirty="0"/>
              <a:t> (solúvel)</a:t>
            </a:r>
            <a:r>
              <a:rPr lang="pt-BR" dirty="0"/>
              <a:t>, a partir de sua redução a </a:t>
            </a:r>
            <a:r>
              <a:rPr lang="pt-BR" b="1" dirty="0"/>
              <a:t>U</a:t>
            </a:r>
            <a:r>
              <a:rPr lang="pt-BR" b="1" baseline="30000" dirty="0"/>
              <a:t>4+</a:t>
            </a:r>
            <a:r>
              <a:rPr lang="pt-BR" b="1" dirty="0"/>
              <a:t> (insolúvel)</a:t>
            </a:r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4586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Retrospec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04D080FAE48445BC84AAC955ED34D7" ma:contentTypeVersion="10" ma:contentTypeDescription="Create a new document." ma:contentTypeScope="" ma:versionID="84f6bd87f4f5af2b7420df90b81a4935">
  <xsd:schema xmlns:xsd="http://www.w3.org/2001/XMLSchema" xmlns:xs="http://www.w3.org/2001/XMLSchema" xmlns:p="http://schemas.microsoft.com/office/2006/metadata/properties" xmlns:ns2="883a2b82-6099-4006-b2e2-e107df2ed051" targetNamespace="http://schemas.microsoft.com/office/2006/metadata/properties" ma:root="true" ma:fieldsID="0f7cbca412c2858af4942a096fc0f515" ns2:_="">
    <xsd:import namespace="883a2b82-6099-4006-b2e2-e107df2ed0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3a2b82-6099-4006-b2e2-e107df2ed0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0CEF68-A9F7-4D59-BFAF-398DF7D1FF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3a2b82-6099-4006-b2e2-e107df2ed0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EBBD09-EAAC-4D72-B963-874C2808F1A1}">
  <ds:schemaRefs>
    <ds:schemaRef ds:uri="http://schemas.microsoft.com/office/2006/documentManagement/types"/>
    <ds:schemaRef ds:uri="883a2b82-6099-4006-b2e2-e107df2ed051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5892613-F28D-4502-9C28-803FF9F45D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29388</TotalTime>
  <Words>2351</Words>
  <Application>Microsoft Office PowerPoint</Application>
  <PresentationFormat>Widescreen</PresentationFormat>
  <Paragraphs>329</Paragraphs>
  <Slides>40</Slides>
  <Notes>35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51" baseType="lpstr">
      <vt:lpstr>Arial</vt:lpstr>
      <vt:lpstr>Calibri</vt:lpstr>
      <vt:lpstr>Calibri corpo</vt:lpstr>
      <vt:lpstr>Calibri Light</vt:lpstr>
      <vt:lpstr>Cambria Math</vt:lpstr>
      <vt:lpstr>Courier New</vt:lpstr>
      <vt:lpstr>ElsevierGulliver</vt:lpstr>
      <vt:lpstr>Georgia</vt:lpstr>
      <vt:lpstr>Symbol</vt:lpstr>
      <vt:lpstr>Wingdings</vt:lpstr>
      <vt:lpstr>Retrospect</vt:lpstr>
      <vt:lpstr>Apresentação do PowerPoint</vt:lpstr>
      <vt:lpstr>A biosfera terrestre em subsuperfície</vt:lpstr>
      <vt:lpstr>Caracterização microbiológica em subsuperfície</vt:lpstr>
      <vt:lpstr>Vida = desequilíbrio redox</vt:lpstr>
      <vt:lpstr>Energia celular</vt:lpstr>
      <vt:lpstr>O que é DG?</vt:lpstr>
      <vt:lpstr>Produção de energia celular = poder redutor</vt:lpstr>
      <vt:lpstr>Poder redutor = “comida”</vt:lpstr>
      <vt:lpstr>Biorremediação de urânio: Bioestimulação</vt:lpstr>
      <vt:lpstr>Rifle, Colorado (EUA)</vt:lpstr>
      <vt:lpstr>Experimento de bioestimulação em escala de campo</vt:lpstr>
      <vt:lpstr>Rifle, Colorado (EUA)</vt:lpstr>
      <vt:lpstr>Injeção e poços de monitoramento</vt:lpstr>
      <vt:lpstr>Injeção de acetato</vt:lpstr>
      <vt:lpstr>Poços de monitoramento: dados e modelagem</vt:lpstr>
      <vt:lpstr> Atenuação “natural”: doadores de elétrons in situ</vt:lpstr>
      <vt:lpstr>O que fazemos agora?</vt:lpstr>
      <vt:lpstr> Avanços (1)</vt:lpstr>
      <vt:lpstr> Avanços (2)</vt:lpstr>
      <vt:lpstr> Avanços (3)</vt:lpstr>
      <vt:lpstr> Caracterização molecular da MON</vt:lpstr>
      <vt:lpstr> Matéria orgânica natural (MON)</vt:lpstr>
      <vt:lpstr> Matéria orgânica natural (MON)</vt:lpstr>
      <vt:lpstr>Estado de oxidação do carbono orgânico (NOSC)</vt:lpstr>
      <vt:lpstr>NOSC e Energia Livre de Gibbs</vt:lpstr>
      <vt:lpstr>Bioenergética: acoplamento dos fluxos de carbono e de energia</vt:lpstr>
      <vt:lpstr>Incubações solo-água: Fluxos de CO2 e CH4 </vt:lpstr>
      <vt:lpstr>Contaminação de aquíferos por arsênio</vt:lpstr>
      <vt:lpstr>Geoquímica redox do arsênio: As(V) e As(III)</vt:lpstr>
      <vt:lpstr>Condições de não-equilíbrio do arsênio</vt:lpstr>
      <vt:lpstr>Redução de As(V) associada à oxidação de COD</vt:lpstr>
      <vt:lpstr>Genes funcionais</vt:lpstr>
      <vt:lpstr>Geoquímica + bioenergética + genes funcionais</vt:lpstr>
      <vt:lpstr>Geoquímica + bioenergética + genes funcionais</vt:lpstr>
      <vt:lpstr>Transcrição e tradução</vt:lpstr>
      <vt:lpstr>Transcritos de desnitrificação: narG e nirS</vt:lpstr>
      <vt:lpstr>Transcritos: dinâmica em zonas ripárias</vt:lpstr>
      <vt:lpstr>Resolução da amostragem</vt:lpstr>
      <vt:lpstr>Mensagens finais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Linden Fairbairn</dc:creator>
  <cp:lastModifiedBy>Claudia Varnier Varnier</cp:lastModifiedBy>
  <cp:revision>1068</cp:revision>
  <cp:lastPrinted>2022-06-01T20:44:47Z</cp:lastPrinted>
  <dcterms:created xsi:type="dcterms:W3CDTF">2020-10-01T15:14:45Z</dcterms:created>
  <dcterms:modified xsi:type="dcterms:W3CDTF">2025-03-19T02:51:59Z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0x010100C004D080FAE48445BC84AAC955ED34D7</vt:lpwstr>
  </property>
</Properties>
</file>